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71" r:id="rId10"/>
    <p:sldId id="265" r:id="rId11"/>
    <p:sldId id="266" r:id="rId12"/>
    <p:sldId id="267" r:id="rId13"/>
    <p:sldId id="272" r:id="rId14"/>
    <p:sldId id="27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0E9A"/>
    <a:srgbClr val="600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78"/>
    <p:restoredTop sz="94648"/>
  </p:normalViewPr>
  <p:slideViewPr>
    <p:cSldViewPr>
      <p:cViewPr varScale="1">
        <p:scale>
          <a:sx n="75" d="100"/>
          <a:sy n="75" d="100"/>
        </p:scale>
        <p:origin x="752"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F11C73-E6B8-48B4-BFCB-894388B78921}"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5D8D0472-14DE-4724-913B-6F6FB36D39A1}">
      <dgm:prSet/>
      <dgm:spPr/>
      <dgm:t>
        <a:bodyPr/>
        <a:lstStyle/>
        <a:p>
          <a:r>
            <a:rPr lang="en-US"/>
            <a:t>Title 1 is a law under the Elementary and Secondary Education Act (ESEA) of 1965 which provides federal funds for compensatory educational services.</a:t>
          </a:r>
        </a:p>
      </dgm:t>
    </dgm:pt>
    <dgm:pt modelId="{39E3D736-316E-461A-8F5E-C4A17A9BF0C8}" type="parTrans" cxnId="{DEBA838E-1B24-4D75-9822-D1CE4A500E2C}">
      <dgm:prSet/>
      <dgm:spPr/>
      <dgm:t>
        <a:bodyPr/>
        <a:lstStyle/>
        <a:p>
          <a:endParaRPr lang="en-US"/>
        </a:p>
      </dgm:t>
    </dgm:pt>
    <dgm:pt modelId="{C7ED9B64-982B-4666-A0E7-580EE7FBF6EF}" type="sibTrans" cxnId="{DEBA838E-1B24-4D75-9822-D1CE4A500E2C}">
      <dgm:prSet/>
      <dgm:spPr/>
      <dgm:t>
        <a:bodyPr/>
        <a:lstStyle/>
        <a:p>
          <a:endParaRPr lang="en-US"/>
        </a:p>
      </dgm:t>
    </dgm:pt>
    <dgm:pt modelId="{BDB7E0EF-3E35-49E3-A8C9-069DA2B0B9BC}">
      <dgm:prSet/>
      <dgm:spPr/>
      <dgm:t>
        <a:bodyPr/>
        <a:lstStyle/>
        <a:p>
          <a:r>
            <a:rPr lang="en-US"/>
            <a:t>Northside instruction covers SC State Standards</a:t>
          </a:r>
        </a:p>
      </dgm:t>
    </dgm:pt>
    <dgm:pt modelId="{05D22C30-8867-45E4-AA9B-A441A9F6E364}" type="parTrans" cxnId="{38361520-C661-4DF5-9AD5-73677B48998E}">
      <dgm:prSet/>
      <dgm:spPr/>
      <dgm:t>
        <a:bodyPr/>
        <a:lstStyle/>
        <a:p>
          <a:endParaRPr lang="en-US"/>
        </a:p>
      </dgm:t>
    </dgm:pt>
    <dgm:pt modelId="{3137D13E-9626-402E-AD3E-CE31D394A94D}" type="sibTrans" cxnId="{38361520-C661-4DF5-9AD5-73677B48998E}">
      <dgm:prSet/>
      <dgm:spPr/>
      <dgm:t>
        <a:bodyPr/>
        <a:lstStyle/>
        <a:p>
          <a:endParaRPr lang="en-US"/>
        </a:p>
      </dgm:t>
    </dgm:pt>
    <dgm:pt modelId="{D89E6EB4-8DD3-5F49-A2A0-7B7CEF22A070}" type="pres">
      <dgm:prSet presAssocID="{23F11C73-E6B8-48B4-BFCB-894388B78921}" presName="linear" presStyleCnt="0">
        <dgm:presLayoutVars>
          <dgm:animLvl val="lvl"/>
          <dgm:resizeHandles val="exact"/>
        </dgm:presLayoutVars>
      </dgm:prSet>
      <dgm:spPr/>
    </dgm:pt>
    <dgm:pt modelId="{684B217F-DF0B-E941-AB4C-00BF21F9F06A}" type="pres">
      <dgm:prSet presAssocID="{5D8D0472-14DE-4724-913B-6F6FB36D39A1}" presName="parentText" presStyleLbl="node1" presStyleIdx="0" presStyleCnt="2">
        <dgm:presLayoutVars>
          <dgm:chMax val="0"/>
          <dgm:bulletEnabled val="1"/>
        </dgm:presLayoutVars>
      </dgm:prSet>
      <dgm:spPr/>
    </dgm:pt>
    <dgm:pt modelId="{2AED2DE1-9F17-D04F-B8B2-E12936044730}" type="pres">
      <dgm:prSet presAssocID="{C7ED9B64-982B-4666-A0E7-580EE7FBF6EF}" presName="spacer" presStyleCnt="0"/>
      <dgm:spPr/>
    </dgm:pt>
    <dgm:pt modelId="{091481CE-C9B9-3849-9C7D-2B66F5BFEFC3}" type="pres">
      <dgm:prSet presAssocID="{BDB7E0EF-3E35-49E3-A8C9-069DA2B0B9BC}" presName="parentText" presStyleLbl="node1" presStyleIdx="1" presStyleCnt="2">
        <dgm:presLayoutVars>
          <dgm:chMax val="0"/>
          <dgm:bulletEnabled val="1"/>
        </dgm:presLayoutVars>
      </dgm:prSet>
      <dgm:spPr/>
    </dgm:pt>
  </dgm:ptLst>
  <dgm:cxnLst>
    <dgm:cxn modelId="{38361520-C661-4DF5-9AD5-73677B48998E}" srcId="{23F11C73-E6B8-48B4-BFCB-894388B78921}" destId="{BDB7E0EF-3E35-49E3-A8C9-069DA2B0B9BC}" srcOrd="1" destOrd="0" parTransId="{05D22C30-8867-45E4-AA9B-A441A9F6E364}" sibTransId="{3137D13E-9626-402E-AD3E-CE31D394A94D}"/>
    <dgm:cxn modelId="{DEBA838E-1B24-4D75-9822-D1CE4A500E2C}" srcId="{23F11C73-E6B8-48B4-BFCB-894388B78921}" destId="{5D8D0472-14DE-4724-913B-6F6FB36D39A1}" srcOrd="0" destOrd="0" parTransId="{39E3D736-316E-461A-8F5E-C4A17A9BF0C8}" sibTransId="{C7ED9B64-982B-4666-A0E7-580EE7FBF6EF}"/>
    <dgm:cxn modelId="{B390F0B5-3188-0C4C-8C04-1322D46D309A}" type="presOf" srcId="{23F11C73-E6B8-48B4-BFCB-894388B78921}" destId="{D89E6EB4-8DD3-5F49-A2A0-7B7CEF22A070}" srcOrd="0" destOrd="0" presId="urn:microsoft.com/office/officeart/2005/8/layout/vList2"/>
    <dgm:cxn modelId="{D5D16DC9-3FDB-124F-B696-EA18C386EAE6}" type="presOf" srcId="{BDB7E0EF-3E35-49E3-A8C9-069DA2B0B9BC}" destId="{091481CE-C9B9-3849-9C7D-2B66F5BFEFC3}" srcOrd="0" destOrd="0" presId="urn:microsoft.com/office/officeart/2005/8/layout/vList2"/>
    <dgm:cxn modelId="{6B4E73CB-2C55-DB41-B7C5-7116437AFFCE}" type="presOf" srcId="{5D8D0472-14DE-4724-913B-6F6FB36D39A1}" destId="{684B217F-DF0B-E941-AB4C-00BF21F9F06A}" srcOrd="0" destOrd="0" presId="urn:microsoft.com/office/officeart/2005/8/layout/vList2"/>
    <dgm:cxn modelId="{229C8FB7-7910-B041-9111-A137EF1DE1C1}" type="presParOf" srcId="{D89E6EB4-8DD3-5F49-A2A0-7B7CEF22A070}" destId="{684B217F-DF0B-E941-AB4C-00BF21F9F06A}" srcOrd="0" destOrd="0" presId="urn:microsoft.com/office/officeart/2005/8/layout/vList2"/>
    <dgm:cxn modelId="{6FE5EA61-2A18-5C4F-BCA4-5D236A8E3475}" type="presParOf" srcId="{D89E6EB4-8DD3-5F49-A2A0-7B7CEF22A070}" destId="{2AED2DE1-9F17-D04F-B8B2-E12936044730}" srcOrd="1" destOrd="0" presId="urn:microsoft.com/office/officeart/2005/8/layout/vList2"/>
    <dgm:cxn modelId="{2E4CA622-D181-2A4B-8264-AD1F0B3F1974}" type="presParOf" srcId="{D89E6EB4-8DD3-5F49-A2A0-7B7CEF22A070}" destId="{091481CE-C9B9-3849-9C7D-2B66F5BFEFC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C8FE4E-1283-4815-95B9-A627953C5D77}"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56C16A15-BF01-4328-92DB-A2715B735A3A}">
      <dgm:prSet/>
      <dgm:spPr/>
      <dgm:t>
        <a:bodyPr/>
        <a:lstStyle/>
        <a:p>
          <a:r>
            <a:rPr lang="en-US"/>
            <a:t>Compensatory means “extra”.  </a:t>
          </a:r>
        </a:p>
      </dgm:t>
    </dgm:pt>
    <dgm:pt modelId="{50DBB83E-1AA9-4742-AD2F-CD0CE805350C}" type="parTrans" cxnId="{6749B082-133E-4901-9976-DA575CA5BAFB}">
      <dgm:prSet/>
      <dgm:spPr/>
      <dgm:t>
        <a:bodyPr/>
        <a:lstStyle/>
        <a:p>
          <a:endParaRPr lang="en-US"/>
        </a:p>
      </dgm:t>
    </dgm:pt>
    <dgm:pt modelId="{907CC6C9-5FD9-4853-B414-938EF52CE042}" type="sibTrans" cxnId="{6749B082-133E-4901-9976-DA575CA5BAFB}">
      <dgm:prSet/>
      <dgm:spPr/>
      <dgm:t>
        <a:bodyPr/>
        <a:lstStyle/>
        <a:p>
          <a:endParaRPr lang="en-US"/>
        </a:p>
      </dgm:t>
    </dgm:pt>
    <dgm:pt modelId="{F7B30B03-7EF1-429A-BA75-447B8DEA75CC}">
      <dgm:prSet/>
      <dgm:spPr/>
      <dgm:t>
        <a:bodyPr/>
        <a:lstStyle/>
        <a:p>
          <a:r>
            <a:rPr lang="en-US"/>
            <a:t>Title 1 provides extra money for teachers, instructional assistants, funding for staff development, and additional materials and supplies in all subject areas for eligible schools.</a:t>
          </a:r>
        </a:p>
      </dgm:t>
    </dgm:pt>
    <dgm:pt modelId="{091C1925-3BB5-480E-A807-25BF628120EC}" type="parTrans" cxnId="{C5B5FF49-08E3-47D1-B432-6645595557F4}">
      <dgm:prSet/>
      <dgm:spPr/>
      <dgm:t>
        <a:bodyPr/>
        <a:lstStyle/>
        <a:p>
          <a:endParaRPr lang="en-US"/>
        </a:p>
      </dgm:t>
    </dgm:pt>
    <dgm:pt modelId="{3E5B2F5C-99BD-4709-AFDE-3D5ED90A638B}" type="sibTrans" cxnId="{C5B5FF49-08E3-47D1-B432-6645595557F4}">
      <dgm:prSet/>
      <dgm:spPr/>
      <dgm:t>
        <a:bodyPr/>
        <a:lstStyle/>
        <a:p>
          <a:endParaRPr lang="en-US"/>
        </a:p>
      </dgm:t>
    </dgm:pt>
    <dgm:pt modelId="{399A2A7E-5F53-9C41-8C32-F4B97FF6B6D0}" type="pres">
      <dgm:prSet presAssocID="{86C8FE4E-1283-4815-95B9-A627953C5D77}" presName="linear" presStyleCnt="0">
        <dgm:presLayoutVars>
          <dgm:animLvl val="lvl"/>
          <dgm:resizeHandles val="exact"/>
        </dgm:presLayoutVars>
      </dgm:prSet>
      <dgm:spPr/>
    </dgm:pt>
    <dgm:pt modelId="{EECCF0F6-6B7D-4849-9328-23A2A9001B7F}" type="pres">
      <dgm:prSet presAssocID="{56C16A15-BF01-4328-92DB-A2715B735A3A}" presName="parentText" presStyleLbl="node1" presStyleIdx="0" presStyleCnt="2">
        <dgm:presLayoutVars>
          <dgm:chMax val="0"/>
          <dgm:bulletEnabled val="1"/>
        </dgm:presLayoutVars>
      </dgm:prSet>
      <dgm:spPr/>
    </dgm:pt>
    <dgm:pt modelId="{E842B895-96D0-E748-BD14-B87C10730A2B}" type="pres">
      <dgm:prSet presAssocID="{907CC6C9-5FD9-4853-B414-938EF52CE042}" presName="spacer" presStyleCnt="0"/>
      <dgm:spPr/>
    </dgm:pt>
    <dgm:pt modelId="{B2711B2A-9C87-C543-B09D-23C18C27C78A}" type="pres">
      <dgm:prSet presAssocID="{F7B30B03-7EF1-429A-BA75-447B8DEA75CC}" presName="parentText" presStyleLbl="node1" presStyleIdx="1" presStyleCnt="2">
        <dgm:presLayoutVars>
          <dgm:chMax val="0"/>
          <dgm:bulletEnabled val="1"/>
        </dgm:presLayoutVars>
      </dgm:prSet>
      <dgm:spPr/>
    </dgm:pt>
  </dgm:ptLst>
  <dgm:cxnLst>
    <dgm:cxn modelId="{C5B5FF49-08E3-47D1-B432-6645595557F4}" srcId="{86C8FE4E-1283-4815-95B9-A627953C5D77}" destId="{F7B30B03-7EF1-429A-BA75-447B8DEA75CC}" srcOrd="1" destOrd="0" parTransId="{091C1925-3BB5-480E-A807-25BF628120EC}" sibTransId="{3E5B2F5C-99BD-4709-AFDE-3D5ED90A638B}"/>
    <dgm:cxn modelId="{71D3B07F-11DF-BC4B-9507-BE1A6D7333AE}" type="presOf" srcId="{56C16A15-BF01-4328-92DB-A2715B735A3A}" destId="{EECCF0F6-6B7D-4849-9328-23A2A9001B7F}" srcOrd="0" destOrd="0" presId="urn:microsoft.com/office/officeart/2005/8/layout/vList2"/>
    <dgm:cxn modelId="{6749B082-133E-4901-9976-DA575CA5BAFB}" srcId="{86C8FE4E-1283-4815-95B9-A627953C5D77}" destId="{56C16A15-BF01-4328-92DB-A2715B735A3A}" srcOrd="0" destOrd="0" parTransId="{50DBB83E-1AA9-4742-AD2F-CD0CE805350C}" sibTransId="{907CC6C9-5FD9-4853-B414-938EF52CE042}"/>
    <dgm:cxn modelId="{3FDA3A9A-100C-5746-8E63-033199EDA1A5}" type="presOf" srcId="{F7B30B03-7EF1-429A-BA75-447B8DEA75CC}" destId="{B2711B2A-9C87-C543-B09D-23C18C27C78A}" srcOrd="0" destOrd="0" presId="urn:microsoft.com/office/officeart/2005/8/layout/vList2"/>
    <dgm:cxn modelId="{547172E8-0D9F-D842-8401-7ECDB0D984D6}" type="presOf" srcId="{86C8FE4E-1283-4815-95B9-A627953C5D77}" destId="{399A2A7E-5F53-9C41-8C32-F4B97FF6B6D0}" srcOrd="0" destOrd="0" presId="urn:microsoft.com/office/officeart/2005/8/layout/vList2"/>
    <dgm:cxn modelId="{B90E4F7C-6AE8-E04B-8AC2-F3C08A5BB07D}" type="presParOf" srcId="{399A2A7E-5F53-9C41-8C32-F4B97FF6B6D0}" destId="{EECCF0F6-6B7D-4849-9328-23A2A9001B7F}" srcOrd="0" destOrd="0" presId="urn:microsoft.com/office/officeart/2005/8/layout/vList2"/>
    <dgm:cxn modelId="{B1E0C898-BDCA-D14B-91F1-06EF6326560B}" type="presParOf" srcId="{399A2A7E-5F53-9C41-8C32-F4B97FF6B6D0}" destId="{E842B895-96D0-E748-BD14-B87C10730A2B}" srcOrd="1" destOrd="0" presId="urn:microsoft.com/office/officeart/2005/8/layout/vList2"/>
    <dgm:cxn modelId="{2B297B69-FBB4-AE47-B138-93A6A55622D0}" type="presParOf" srcId="{399A2A7E-5F53-9C41-8C32-F4B97FF6B6D0}" destId="{B2711B2A-9C87-C543-B09D-23C18C27C78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0FF636-1E69-4526-900E-3268630AA5A7}"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659D3ED7-0441-43F5-ADFC-AB78554FDF5D}">
      <dgm:prSet/>
      <dgm:spPr/>
      <dgm:t>
        <a:bodyPr/>
        <a:lstStyle/>
        <a:p>
          <a:r>
            <a:rPr lang="en-US" dirty="0"/>
            <a:t>Northside’s poverty index was determined to be 73.96%</a:t>
          </a:r>
        </a:p>
      </dgm:t>
    </dgm:pt>
    <dgm:pt modelId="{B3E9F5CB-5F60-497F-97FE-F8FEF6614BDA}" type="parTrans" cxnId="{C00DD19D-708B-4FF3-AEC7-2FCAFA74539F}">
      <dgm:prSet/>
      <dgm:spPr/>
      <dgm:t>
        <a:bodyPr/>
        <a:lstStyle/>
        <a:p>
          <a:endParaRPr lang="en-US"/>
        </a:p>
      </dgm:t>
    </dgm:pt>
    <dgm:pt modelId="{8395298D-6AA3-48F7-9713-F1FCEEB6B30E}" type="sibTrans" cxnId="{C00DD19D-708B-4FF3-AEC7-2FCAFA74539F}">
      <dgm:prSet/>
      <dgm:spPr/>
      <dgm:t>
        <a:bodyPr/>
        <a:lstStyle/>
        <a:p>
          <a:endParaRPr lang="en-US"/>
        </a:p>
      </dgm:t>
    </dgm:pt>
    <dgm:pt modelId="{257D8F68-5548-4A50-8C1C-14CECB798769}">
      <dgm:prSet/>
      <dgm:spPr/>
      <dgm:t>
        <a:bodyPr/>
        <a:lstStyle/>
        <a:p>
          <a:r>
            <a:rPr lang="en-US"/>
            <a:t>Because our poverty index is greater than 40%, we qualify as a Schoolwide Title 1 Program.  </a:t>
          </a:r>
        </a:p>
      </dgm:t>
    </dgm:pt>
    <dgm:pt modelId="{B22DEEF6-0F28-44A5-BFA7-238D9849F1E9}" type="parTrans" cxnId="{8EBB2AF2-27D8-483F-8124-210377E10D3C}">
      <dgm:prSet/>
      <dgm:spPr/>
      <dgm:t>
        <a:bodyPr/>
        <a:lstStyle/>
        <a:p>
          <a:endParaRPr lang="en-US"/>
        </a:p>
      </dgm:t>
    </dgm:pt>
    <dgm:pt modelId="{DF30AF78-3015-462E-AABD-ECD4D0B4483A}" type="sibTrans" cxnId="{8EBB2AF2-27D8-483F-8124-210377E10D3C}">
      <dgm:prSet/>
      <dgm:spPr/>
      <dgm:t>
        <a:bodyPr/>
        <a:lstStyle/>
        <a:p>
          <a:endParaRPr lang="en-US"/>
        </a:p>
      </dgm:t>
    </dgm:pt>
    <dgm:pt modelId="{D99AB106-B991-47E1-A76F-5DE52900B191}">
      <dgm:prSet/>
      <dgm:spPr/>
      <dgm:t>
        <a:bodyPr/>
        <a:lstStyle/>
        <a:p>
          <a:r>
            <a:rPr lang="en-US" dirty="0"/>
            <a:t>That means </a:t>
          </a:r>
          <a:r>
            <a:rPr lang="en-US" b="1" i="1" dirty="0"/>
            <a:t>all</a:t>
          </a:r>
          <a:r>
            <a:rPr lang="en-US" dirty="0"/>
            <a:t> students benefit from these extra funds and services.</a:t>
          </a:r>
        </a:p>
      </dgm:t>
    </dgm:pt>
    <dgm:pt modelId="{42C5DE32-80B9-4B58-A78C-AA8B458A8FCB}" type="parTrans" cxnId="{A0713056-F319-4755-840B-BFFE6153F37D}">
      <dgm:prSet/>
      <dgm:spPr/>
      <dgm:t>
        <a:bodyPr/>
        <a:lstStyle/>
        <a:p>
          <a:endParaRPr lang="en-US"/>
        </a:p>
      </dgm:t>
    </dgm:pt>
    <dgm:pt modelId="{FEFDCAFD-282D-48CF-993C-20201721F808}" type="sibTrans" cxnId="{A0713056-F319-4755-840B-BFFE6153F37D}">
      <dgm:prSet/>
      <dgm:spPr/>
      <dgm:t>
        <a:bodyPr/>
        <a:lstStyle/>
        <a:p>
          <a:endParaRPr lang="en-US"/>
        </a:p>
      </dgm:t>
    </dgm:pt>
    <dgm:pt modelId="{B6768FF3-9CC0-C240-8309-261CB97F2909}" type="pres">
      <dgm:prSet presAssocID="{3E0FF636-1E69-4526-900E-3268630AA5A7}" presName="vert0" presStyleCnt="0">
        <dgm:presLayoutVars>
          <dgm:dir/>
          <dgm:animOne val="branch"/>
          <dgm:animLvl val="lvl"/>
        </dgm:presLayoutVars>
      </dgm:prSet>
      <dgm:spPr/>
    </dgm:pt>
    <dgm:pt modelId="{E7D9F592-E2BB-3746-A84E-63F13970166D}" type="pres">
      <dgm:prSet presAssocID="{659D3ED7-0441-43F5-ADFC-AB78554FDF5D}" presName="thickLine" presStyleLbl="alignNode1" presStyleIdx="0" presStyleCnt="3"/>
      <dgm:spPr/>
    </dgm:pt>
    <dgm:pt modelId="{AA2B030F-8DE9-1042-B8B9-B08169BEDA00}" type="pres">
      <dgm:prSet presAssocID="{659D3ED7-0441-43F5-ADFC-AB78554FDF5D}" presName="horz1" presStyleCnt="0"/>
      <dgm:spPr/>
    </dgm:pt>
    <dgm:pt modelId="{CB372393-3E42-CB45-857A-F6C2A7CC987E}" type="pres">
      <dgm:prSet presAssocID="{659D3ED7-0441-43F5-ADFC-AB78554FDF5D}" presName="tx1" presStyleLbl="revTx" presStyleIdx="0" presStyleCnt="3"/>
      <dgm:spPr/>
    </dgm:pt>
    <dgm:pt modelId="{F24D0B7D-EEBF-364B-B726-B079E7072675}" type="pres">
      <dgm:prSet presAssocID="{659D3ED7-0441-43F5-ADFC-AB78554FDF5D}" presName="vert1" presStyleCnt="0"/>
      <dgm:spPr/>
    </dgm:pt>
    <dgm:pt modelId="{B4FF0095-99AB-7D4B-8F00-827B567E2FD0}" type="pres">
      <dgm:prSet presAssocID="{257D8F68-5548-4A50-8C1C-14CECB798769}" presName="thickLine" presStyleLbl="alignNode1" presStyleIdx="1" presStyleCnt="3"/>
      <dgm:spPr/>
    </dgm:pt>
    <dgm:pt modelId="{04714F23-4E08-7243-9DD9-2210B0D572FF}" type="pres">
      <dgm:prSet presAssocID="{257D8F68-5548-4A50-8C1C-14CECB798769}" presName="horz1" presStyleCnt="0"/>
      <dgm:spPr/>
    </dgm:pt>
    <dgm:pt modelId="{113302C3-4A41-B84B-8133-738665A050FD}" type="pres">
      <dgm:prSet presAssocID="{257D8F68-5548-4A50-8C1C-14CECB798769}" presName="tx1" presStyleLbl="revTx" presStyleIdx="1" presStyleCnt="3"/>
      <dgm:spPr/>
    </dgm:pt>
    <dgm:pt modelId="{99907B2D-95B7-8F40-9FAD-F4D6FF785CFC}" type="pres">
      <dgm:prSet presAssocID="{257D8F68-5548-4A50-8C1C-14CECB798769}" presName="vert1" presStyleCnt="0"/>
      <dgm:spPr/>
    </dgm:pt>
    <dgm:pt modelId="{6BA2F0A4-9C68-9847-A6F1-7F674ECBD4FA}" type="pres">
      <dgm:prSet presAssocID="{D99AB106-B991-47E1-A76F-5DE52900B191}" presName="thickLine" presStyleLbl="alignNode1" presStyleIdx="2" presStyleCnt="3"/>
      <dgm:spPr/>
    </dgm:pt>
    <dgm:pt modelId="{BCF083B3-9CB0-634C-8349-0CAE13B3BB7D}" type="pres">
      <dgm:prSet presAssocID="{D99AB106-B991-47E1-A76F-5DE52900B191}" presName="horz1" presStyleCnt="0"/>
      <dgm:spPr/>
    </dgm:pt>
    <dgm:pt modelId="{7CFC5527-3C2E-BF45-8E25-5487E0FAB8D4}" type="pres">
      <dgm:prSet presAssocID="{D99AB106-B991-47E1-A76F-5DE52900B191}" presName="tx1" presStyleLbl="revTx" presStyleIdx="2" presStyleCnt="3"/>
      <dgm:spPr/>
    </dgm:pt>
    <dgm:pt modelId="{9E98E222-2CA6-2D49-A609-763806D8BE8E}" type="pres">
      <dgm:prSet presAssocID="{D99AB106-B991-47E1-A76F-5DE52900B191}" presName="vert1" presStyleCnt="0"/>
      <dgm:spPr/>
    </dgm:pt>
  </dgm:ptLst>
  <dgm:cxnLst>
    <dgm:cxn modelId="{739CF56B-ADEC-BA40-B74C-41B91F4A9C06}" type="presOf" srcId="{D99AB106-B991-47E1-A76F-5DE52900B191}" destId="{7CFC5527-3C2E-BF45-8E25-5487E0FAB8D4}" srcOrd="0" destOrd="0" presId="urn:microsoft.com/office/officeart/2008/layout/LinedList"/>
    <dgm:cxn modelId="{A0713056-F319-4755-840B-BFFE6153F37D}" srcId="{3E0FF636-1E69-4526-900E-3268630AA5A7}" destId="{D99AB106-B991-47E1-A76F-5DE52900B191}" srcOrd="2" destOrd="0" parTransId="{42C5DE32-80B9-4B58-A78C-AA8B458A8FCB}" sibTransId="{FEFDCAFD-282D-48CF-993C-20201721F808}"/>
    <dgm:cxn modelId="{C00DD19D-708B-4FF3-AEC7-2FCAFA74539F}" srcId="{3E0FF636-1E69-4526-900E-3268630AA5A7}" destId="{659D3ED7-0441-43F5-ADFC-AB78554FDF5D}" srcOrd="0" destOrd="0" parTransId="{B3E9F5CB-5F60-497F-97FE-F8FEF6614BDA}" sibTransId="{8395298D-6AA3-48F7-9713-F1FCEEB6B30E}"/>
    <dgm:cxn modelId="{9649BCB9-E8FA-D243-BFD9-885AEF853F81}" type="presOf" srcId="{257D8F68-5548-4A50-8C1C-14CECB798769}" destId="{113302C3-4A41-B84B-8133-738665A050FD}" srcOrd="0" destOrd="0" presId="urn:microsoft.com/office/officeart/2008/layout/LinedList"/>
    <dgm:cxn modelId="{FB88B7DF-C070-D841-82B4-CC93ACE4854B}" type="presOf" srcId="{659D3ED7-0441-43F5-ADFC-AB78554FDF5D}" destId="{CB372393-3E42-CB45-857A-F6C2A7CC987E}" srcOrd="0" destOrd="0" presId="urn:microsoft.com/office/officeart/2008/layout/LinedList"/>
    <dgm:cxn modelId="{8EBB2AF2-27D8-483F-8124-210377E10D3C}" srcId="{3E0FF636-1E69-4526-900E-3268630AA5A7}" destId="{257D8F68-5548-4A50-8C1C-14CECB798769}" srcOrd="1" destOrd="0" parTransId="{B22DEEF6-0F28-44A5-BFA7-238D9849F1E9}" sibTransId="{DF30AF78-3015-462E-AABD-ECD4D0B4483A}"/>
    <dgm:cxn modelId="{96D84CFF-FBE1-BA42-A6B9-9C53C9F35F70}" type="presOf" srcId="{3E0FF636-1E69-4526-900E-3268630AA5A7}" destId="{B6768FF3-9CC0-C240-8309-261CB97F2909}" srcOrd="0" destOrd="0" presId="urn:microsoft.com/office/officeart/2008/layout/LinedList"/>
    <dgm:cxn modelId="{13FA84C0-A824-AE41-BC46-B25D533995DE}" type="presParOf" srcId="{B6768FF3-9CC0-C240-8309-261CB97F2909}" destId="{E7D9F592-E2BB-3746-A84E-63F13970166D}" srcOrd="0" destOrd="0" presId="urn:microsoft.com/office/officeart/2008/layout/LinedList"/>
    <dgm:cxn modelId="{64769C63-4C38-BC48-B4A0-B3E317CF5AE9}" type="presParOf" srcId="{B6768FF3-9CC0-C240-8309-261CB97F2909}" destId="{AA2B030F-8DE9-1042-B8B9-B08169BEDA00}" srcOrd="1" destOrd="0" presId="urn:microsoft.com/office/officeart/2008/layout/LinedList"/>
    <dgm:cxn modelId="{B1D658AB-8358-EB44-9A7E-249DA83FC89B}" type="presParOf" srcId="{AA2B030F-8DE9-1042-B8B9-B08169BEDA00}" destId="{CB372393-3E42-CB45-857A-F6C2A7CC987E}" srcOrd="0" destOrd="0" presId="urn:microsoft.com/office/officeart/2008/layout/LinedList"/>
    <dgm:cxn modelId="{7AF10B77-98BA-0D43-8B53-67AB1BED32F3}" type="presParOf" srcId="{AA2B030F-8DE9-1042-B8B9-B08169BEDA00}" destId="{F24D0B7D-EEBF-364B-B726-B079E7072675}" srcOrd="1" destOrd="0" presId="urn:microsoft.com/office/officeart/2008/layout/LinedList"/>
    <dgm:cxn modelId="{272169DB-C1A6-9B45-AAEC-9DCCC1E54831}" type="presParOf" srcId="{B6768FF3-9CC0-C240-8309-261CB97F2909}" destId="{B4FF0095-99AB-7D4B-8F00-827B567E2FD0}" srcOrd="2" destOrd="0" presId="urn:microsoft.com/office/officeart/2008/layout/LinedList"/>
    <dgm:cxn modelId="{E2B47AEA-6F75-564B-8AF8-135BE0738612}" type="presParOf" srcId="{B6768FF3-9CC0-C240-8309-261CB97F2909}" destId="{04714F23-4E08-7243-9DD9-2210B0D572FF}" srcOrd="3" destOrd="0" presId="urn:microsoft.com/office/officeart/2008/layout/LinedList"/>
    <dgm:cxn modelId="{FBC9FEC1-8BD0-6A49-96DF-341A48680576}" type="presParOf" srcId="{04714F23-4E08-7243-9DD9-2210B0D572FF}" destId="{113302C3-4A41-B84B-8133-738665A050FD}" srcOrd="0" destOrd="0" presId="urn:microsoft.com/office/officeart/2008/layout/LinedList"/>
    <dgm:cxn modelId="{49704BF2-305C-4546-9ACA-413D9C35B7AD}" type="presParOf" srcId="{04714F23-4E08-7243-9DD9-2210B0D572FF}" destId="{99907B2D-95B7-8F40-9FAD-F4D6FF785CFC}" srcOrd="1" destOrd="0" presId="urn:microsoft.com/office/officeart/2008/layout/LinedList"/>
    <dgm:cxn modelId="{18AC23AF-D092-2447-B598-AD2363A58A30}" type="presParOf" srcId="{B6768FF3-9CC0-C240-8309-261CB97F2909}" destId="{6BA2F0A4-9C68-9847-A6F1-7F674ECBD4FA}" srcOrd="4" destOrd="0" presId="urn:microsoft.com/office/officeart/2008/layout/LinedList"/>
    <dgm:cxn modelId="{875C808B-CA14-D048-8F53-877BDA523034}" type="presParOf" srcId="{B6768FF3-9CC0-C240-8309-261CB97F2909}" destId="{BCF083B3-9CB0-634C-8349-0CAE13B3BB7D}" srcOrd="5" destOrd="0" presId="urn:microsoft.com/office/officeart/2008/layout/LinedList"/>
    <dgm:cxn modelId="{BBAD123E-EBF0-2A44-9CC2-B891890C1AAB}" type="presParOf" srcId="{BCF083B3-9CB0-634C-8349-0CAE13B3BB7D}" destId="{7CFC5527-3C2E-BF45-8E25-5487E0FAB8D4}" srcOrd="0" destOrd="0" presId="urn:microsoft.com/office/officeart/2008/layout/LinedList"/>
    <dgm:cxn modelId="{5F631709-D0CB-2943-AD06-ED9842ACCB0A}" type="presParOf" srcId="{BCF083B3-9CB0-634C-8349-0CAE13B3BB7D}" destId="{9E98E222-2CA6-2D49-A609-763806D8BE8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1075E7-EFB7-4C80-9B3C-ADD26AB0C28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0DC36783-D5CA-4DF6-B272-F6FEEA8CB3FC}">
      <dgm:prSet/>
      <dgm:spPr/>
      <dgm:t>
        <a:bodyPr/>
        <a:lstStyle/>
        <a:p>
          <a:r>
            <a:rPr lang="en-US" dirty="0"/>
            <a:t>Instructional Interventionist – Small Group instruction for 4</a:t>
          </a:r>
          <a:r>
            <a:rPr lang="en-US" baseline="30000" dirty="0"/>
            <a:t>th</a:t>
          </a:r>
          <a:r>
            <a:rPr lang="en-US" dirty="0"/>
            <a:t> and 5</a:t>
          </a:r>
          <a:r>
            <a:rPr lang="en-US" baseline="30000" dirty="0"/>
            <a:t>th</a:t>
          </a:r>
          <a:r>
            <a:rPr lang="en-US" dirty="0"/>
            <a:t> Grades</a:t>
          </a:r>
        </a:p>
      </dgm:t>
    </dgm:pt>
    <dgm:pt modelId="{278371F1-1342-47AB-89BD-CF6233699A06}" type="parTrans" cxnId="{7266640E-8665-496E-86B9-CAB606232066}">
      <dgm:prSet/>
      <dgm:spPr/>
      <dgm:t>
        <a:bodyPr/>
        <a:lstStyle/>
        <a:p>
          <a:endParaRPr lang="en-US"/>
        </a:p>
      </dgm:t>
    </dgm:pt>
    <dgm:pt modelId="{7503B66F-792F-47F6-A948-322B94F72B86}" type="sibTrans" cxnId="{7266640E-8665-496E-86B9-CAB606232066}">
      <dgm:prSet/>
      <dgm:spPr/>
      <dgm:t>
        <a:bodyPr/>
        <a:lstStyle/>
        <a:p>
          <a:endParaRPr lang="en-US"/>
        </a:p>
      </dgm:t>
    </dgm:pt>
    <dgm:pt modelId="{7A421C33-238F-48DB-8CB7-E0A9E6DB3898}">
      <dgm:prSet/>
      <dgm:spPr/>
      <dgm:t>
        <a:bodyPr/>
        <a:lstStyle/>
        <a:p>
          <a:r>
            <a:rPr lang="en-US" dirty="0"/>
            <a:t>Early Literacy Interventionists - Works 1-on-1 with 1</a:t>
          </a:r>
          <a:r>
            <a:rPr lang="en-US" baseline="30000" dirty="0"/>
            <a:t>st</a:t>
          </a:r>
          <a:r>
            <a:rPr lang="en-US" dirty="0"/>
            <a:t> grade students &amp; Small group instruction for K, 1</a:t>
          </a:r>
          <a:r>
            <a:rPr lang="en-US" baseline="30000" dirty="0"/>
            <a:t>st</a:t>
          </a:r>
          <a:r>
            <a:rPr lang="en-US" dirty="0"/>
            <a:t>, 2</a:t>
          </a:r>
          <a:r>
            <a:rPr lang="en-US" baseline="30000" dirty="0"/>
            <a:t>nd</a:t>
          </a:r>
          <a:r>
            <a:rPr lang="en-US" dirty="0"/>
            <a:t> and 3</a:t>
          </a:r>
          <a:r>
            <a:rPr lang="en-US" baseline="30000" dirty="0"/>
            <a:t>rd</a:t>
          </a:r>
          <a:r>
            <a:rPr lang="en-US" dirty="0"/>
            <a:t> grade students</a:t>
          </a:r>
        </a:p>
      </dgm:t>
    </dgm:pt>
    <dgm:pt modelId="{FCF13EA7-BE7C-4BAC-B49C-ABE50CBFEF35}" type="parTrans" cxnId="{3E328B46-249B-44B0-84B1-B0C7B2D2B9C1}">
      <dgm:prSet/>
      <dgm:spPr/>
      <dgm:t>
        <a:bodyPr/>
        <a:lstStyle/>
        <a:p>
          <a:endParaRPr lang="en-US"/>
        </a:p>
      </dgm:t>
    </dgm:pt>
    <dgm:pt modelId="{845D7C50-4491-479D-9B9E-0CA1C0BF10ED}" type="sibTrans" cxnId="{3E328B46-249B-44B0-84B1-B0C7B2D2B9C1}">
      <dgm:prSet/>
      <dgm:spPr/>
      <dgm:t>
        <a:bodyPr/>
        <a:lstStyle/>
        <a:p>
          <a:endParaRPr lang="en-US"/>
        </a:p>
      </dgm:t>
    </dgm:pt>
    <dgm:pt modelId="{D0F46F0E-7C3D-4BDD-AFA9-DE0BE7C9811D}">
      <dgm:prSet/>
      <dgm:spPr/>
      <dgm:t>
        <a:bodyPr/>
        <a:lstStyle/>
        <a:p>
          <a:r>
            <a:rPr lang="en-US" dirty="0"/>
            <a:t>Instructional Assistant – Works with small groups of students in classrooms or pull-out settings.</a:t>
          </a:r>
        </a:p>
      </dgm:t>
    </dgm:pt>
    <dgm:pt modelId="{1F1FEFAC-957C-4F4B-BDB8-2EF43228E5D5}" type="parTrans" cxnId="{862F0EE2-D158-4AB2-9884-528FBD4E22ED}">
      <dgm:prSet/>
      <dgm:spPr/>
      <dgm:t>
        <a:bodyPr/>
        <a:lstStyle/>
        <a:p>
          <a:endParaRPr lang="en-US"/>
        </a:p>
      </dgm:t>
    </dgm:pt>
    <dgm:pt modelId="{A720AD3C-8A99-4834-B461-80C0AAEA79B8}" type="sibTrans" cxnId="{862F0EE2-D158-4AB2-9884-528FBD4E22ED}">
      <dgm:prSet/>
      <dgm:spPr/>
      <dgm:t>
        <a:bodyPr/>
        <a:lstStyle/>
        <a:p>
          <a:endParaRPr lang="en-US"/>
        </a:p>
      </dgm:t>
    </dgm:pt>
    <dgm:pt modelId="{AE66FD03-52AC-4783-8430-973B87842047}">
      <dgm:prSet/>
      <dgm:spPr/>
      <dgm:t>
        <a:bodyPr/>
        <a:lstStyle/>
        <a:p>
          <a:r>
            <a:rPr lang="en-US" dirty="0"/>
            <a:t>Professional Development ~ Leader in Me, Arts Integration, Teacher Leadership</a:t>
          </a:r>
        </a:p>
      </dgm:t>
    </dgm:pt>
    <dgm:pt modelId="{207D7F21-7E92-46CA-A05F-4205C0D4D6F5}" type="parTrans" cxnId="{24FF8DF2-4406-4C73-85C2-10E096661AB1}">
      <dgm:prSet/>
      <dgm:spPr/>
      <dgm:t>
        <a:bodyPr/>
        <a:lstStyle/>
        <a:p>
          <a:endParaRPr lang="en-US"/>
        </a:p>
      </dgm:t>
    </dgm:pt>
    <dgm:pt modelId="{AE6C9DAD-75BC-4C37-BDC7-6F52DFD156A2}" type="sibTrans" cxnId="{24FF8DF2-4406-4C73-85C2-10E096661AB1}">
      <dgm:prSet/>
      <dgm:spPr/>
      <dgm:t>
        <a:bodyPr/>
        <a:lstStyle/>
        <a:p>
          <a:endParaRPr lang="en-US"/>
        </a:p>
      </dgm:t>
    </dgm:pt>
    <dgm:pt modelId="{C885052F-EDB7-4021-809C-A40A5327808D}">
      <dgm:prSet/>
      <dgm:spPr/>
      <dgm:t>
        <a:bodyPr/>
        <a:lstStyle/>
        <a:p>
          <a:r>
            <a:rPr lang="en-US" dirty="0"/>
            <a:t>Instructional Supplies to support: all students, Math &amp; ELA Instruction and Parent Engagement.</a:t>
          </a:r>
        </a:p>
      </dgm:t>
    </dgm:pt>
    <dgm:pt modelId="{109925D8-4945-43EA-95E7-9D6DD729DE5D}" type="parTrans" cxnId="{E1D17892-27F8-4C63-B1D2-E537DB8BA87A}">
      <dgm:prSet/>
      <dgm:spPr/>
      <dgm:t>
        <a:bodyPr/>
        <a:lstStyle/>
        <a:p>
          <a:endParaRPr lang="en-US"/>
        </a:p>
      </dgm:t>
    </dgm:pt>
    <dgm:pt modelId="{484243DE-8DA4-40F8-97D8-233BD6D2DAC8}" type="sibTrans" cxnId="{E1D17892-27F8-4C63-B1D2-E537DB8BA87A}">
      <dgm:prSet/>
      <dgm:spPr/>
      <dgm:t>
        <a:bodyPr/>
        <a:lstStyle/>
        <a:p>
          <a:endParaRPr lang="en-US"/>
        </a:p>
      </dgm:t>
    </dgm:pt>
    <dgm:pt modelId="{9DA33A96-4377-4944-8971-36742B754597}" type="pres">
      <dgm:prSet presAssocID="{A81075E7-EFB7-4C80-9B3C-ADD26AB0C288}" presName="linear" presStyleCnt="0">
        <dgm:presLayoutVars>
          <dgm:animLvl val="lvl"/>
          <dgm:resizeHandles val="exact"/>
        </dgm:presLayoutVars>
      </dgm:prSet>
      <dgm:spPr/>
    </dgm:pt>
    <dgm:pt modelId="{230E06B8-14C0-714A-9243-57938E1DECA7}" type="pres">
      <dgm:prSet presAssocID="{0DC36783-D5CA-4DF6-B272-F6FEEA8CB3FC}" presName="parentText" presStyleLbl="node1" presStyleIdx="0" presStyleCnt="5">
        <dgm:presLayoutVars>
          <dgm:chMax val="0"/>
          <dgm:bulletEnabled val="1"/>
        </dgm:presLayoutVars>
      </dgm:prSet>
      <dgm:spPr/>
    </dgm:pt>
    <dgm:pt modelId="{39478287-32FE-5D43-A368-94AED8B6AC1B}" type="pres">
      <dgm:prSet presAssocID="{7503B66F-792F-47F6-A948-322B94F72B86}" presName="spacer" presStyleCnt="0"/>
      <dgm:spPr/>
    </dgm:pt>
    <dgm:pt modelId="{85E031D3-0CCF-4F47-8C38-A29968C56028}" type="pres">
      <dgm:prSet presAssocID="{7A421C33-238F-48DB-8CB7-E0A9E6DB3898}" presName="parentText" presStyleLbl="node1" presStyleIdx="1" presStyleCnt="5">
        <dgm:presLayoutVars>
          <dgm:chMax val="0"/>
          <dgm:bulletEnabled val="1"/>
        </dgm:presLayoutVars>
      </dgm:prSet>
      <dgm:spPr/>
    </dgm:pt>
    <dgm:pt modelId="{B214097A-79D5-3F4A-8AC3-D7F6240276F9}" type="pres">
      <dgm:prSet presAssocID="{845D7C50-4491-479D-9B9E-0CA1C0BF10ED}" presName="spacer" presStyleCnt="0"/>
      <dgm:spPr/>
    </dgm:pt>
    <dgm:pt modelId="{70E2E720-39E7-E643-8D8B-082163AE8027}" type="pres">
      <dgm:prSet presAssocID="{D0F46F0E-7C3D-4BDD-AFA9-DE0BE7C9811D}" presName="parentText" presStyleLbl="node1" presStyleIdx="2" presStyleCnt="5">
        <dgm:presLayoutVars>
          <dgm:chMax val="0"/>
          <dgm:bulletEnabled val="1"/>
        </dgm:presLayoutVars>
      </dgm:prSet>
      <dgm:spPr/>
    </dgm:pt>
    <dgm:pt modelId="{961B5DC8-50BF-094E-8160-96EA22705E18}" type="pres">
      <dgm:prSet presAssocID="{A720AD3C-8A99-4834-B461-80C0AAEA79B8}" presName="spacer" presStyleCnt="0"/>
      <dgm:spPr/>
    </dgm:pt>
    <dgm:pt modelId="{E0A29C90-48A0-814D-8FA8-F5F6C01D2970}" type="pres">
      <dgm:prSet presAssocID="{AE66FD03-52AC-4783-8430-973B87842047}" presName="parentText" presStyleLbl="node1" presStyleIdx="3" presStyleCnt="5">
        <dgm:presLayoutVars>
          <dgm:chMax val="0"/>
          <dgm:bulletEnabled val="1"/>
        </dgm:presLayoutVars>
      </dgm:prSet>
      <dgm:spPr/>
    </dgm:pt>
    <dgm:pt modelId="{74696793-3CD8-EC46-A1F3-D03DF121BEC5}" type="pres">
      <dgm:prSet presAssocID="{AE6C9DAD-75BC-4C37-BDC7-6F52DFD156A2}" presName="spacer" presStyleCnt="0"/>
      <dgm:spPr/>
    </dgm:pt>
    <dgm:pt modelId="{9CC37C12-763F-C048-8A51-D098B6BB2B8B}" type="pres">
      <dgm:prSet presAssocID="{C885052F-EDB7-4021-809C-A40A5327808D}" presName="parentText" presStyleLbl="node1" presStyleIdx="4" presStyleCnt="5">
        <dgm:presLayoutVars>
          <dgm:chMax val="0"/>
          <dgm:bulletEnabled val="1"/>
        </dgm:presLayoutVars>
      </dgm:prSet>
      <dgm:spPr/>
    </dgm:pt>
  </dgm:ptLst>
  <dgm:cxnLst>
    <dgm:cxn modelId="{4C37C007-047D-694F-BF9D-9AB95BEF2A84}" type="presOf" srcId="{0DC36783-D5CA-4DF6-B272-F6FEEA8CB3FC}" destId="{230E06B8-14C0-714A-9243-57938E1DECA7}" srcOrd="0" destOrd="0" presId="urn:microsoft.com/office/officeart/2005/8/layout/vList2"/>
    <dgm:cxn modelId="{7266640E-8665-496E-86B9-CAB606232066}" srcId="{A81075E7-EFB7-4C80-9B3C-ADD26AB0C288}" destId="{0DC36783-D5CA-4DF6-B272-F6FEEA8CB3FC}" srcOrd="0" destOrd="0" parTransId="{278371F1-1342-47AB-89BD-CF6233699A06}" sibTransId="{7503B66F-792F-47F6-A948-322B94F72B86}"/>
    <dgm:cxn modelId="{721B800F-046C-4C4F-B61A-4419D39C48EC}" type="presOf" srcId="{D0F46F0E-7C3D-4BDD-AFA9-DE0BE7C9811D}" destId="{70E2E720-39E7-E643-8D8B-082163AE8027}" srcOrd="0" destOrd="0" presId="urn:microsoft.com/office/officeart/2005/8/layout/vList2"/>
    <dgm:cxn modelId="{3CE05732-B715-BE41-B37F-15CE5D762553}" type="presOf" srcId="{C885052F-EDB7-4021-809C-A40A5327808D}" destId="{9CC37C12-763F-C048-8A51-D098B6BB2B8B}" srcOrd="0" destOrd="0" presId="urn:microsoft.com/office/officeart/2005/8/layout/vList2"/>
    <dgm:cxn modelId="{9A550744-556F-C54C-879C-20F4AA34A8DF}" type="presOf" srcId="{7A421C33-238F-48DB-8CB7-E0A9E6DB3898}" destId="{85E031D3-0CCF-4F47-8C38-A29968C56028}" srcOrd="0" destOrd="0" presId="urn:microsoft.com/office/officeart/2005/8/layout/vList2"/>
    <dgm:cxn modelId="{3E328B46-249B-44B0-84B1-B0C7B2D2B9C1}" srcId="{A81075E7-EFB7-4C80-9B3C-ADD26AB0C288}" destId="{7A421C33-238F-48DB-8CB7-E0A9E6DB3898}" srcOrd="1" destOrd="0" parTransId="{FCF13EA7-BE7C-4BAC-B49C-ABE50CBFEF35}" sibTransId="{845D7C50-4491-479D-9B9E-0CA1C0BF10ED}"/>
    <dgm:cxn modelId="{AF38E350-B46E-B145-BBFE-302173E91384}" type="presOf" srcId="{A81075E7-EFB7-4C80-9B3C-ADD26AB0C288}" destId="{9DA33A96-4377-4944-8971-36742B754597}" srcOrd="0" destOrd="0" presId="urn:microsoft.com/office/officeart/2005/8/layout/vList2"/>
    <dgm:cxn modelId="{E1D17892-27F8-4C63-B1D2-E537DB8BA87A}" srcId="{A81075E7-EFB7-4C80-9B3C-ADD26AB0C288}" destId="{C885052F-EDB7-4021-809C-A40A5327808D}" srcOrd="4" destOrd="0" parTransId="{109925D8-4945-43EA-95E7-9D6DD729DE5D}" sibTransId="{484243DE-8DA4-40F8-97D8-233BD6D2DAC8}"/>
    <dgm:cxn modelId="{862F0EE2-D158-4AB2-9884-528FBD4E22ED}" srcId="{A81075E7-EFB7-4C80-9B3C-ADD26AB0C288}" destId="{D0F46F0E-7C3D-4BDD-AFA9-DE0BE7C9811D}" srcOrd="2" destOrd="0" parTransId="{1F1FEFAC-957C-4F4B-BDB8-2EF43228E5D5}" sibTransId="{A720AD3C-8A99-4834-B461-80C0AAEA79B8}"/>
    <dgm:cxn modelId="{1A3B1DE4-1CA6-3F47-A0E2-B289AD689A7A}" type="presOf" srcId="{AE66FD03-52AC-4783-8430-973B87842047}" destId="{E0A29C90-48A0-814D-8FA8-F5F6C01D2970}" srcOrd="0" destOrd="0" presId="urn:microsoft.com/office/officeart/2005/8/layout/vList2"/>
    <dgm:cxn modelId="{24FF8DF2-4406-4C73-85C2-10E096661AB1}" srcId="{A81075E7-EFB7-4C80-9B3C-ADD26AB0C288}" destId="{AE66FD03-52AC-4783-8430-973B87842047}" srcOrd="3" destOrd="0" parTransId="{207D7F21-7E92-46CA-A05F-4205C0D4D6F5}" sibTransId="{AE6C9DAD-75BC-4C37-BDC7-6F52DFD156A2}"/>
    <dgm:cxn modelId="{13059010-DA94-B844-B2CF-CC6286F5C123}" type="presParOf" srcId="{9DA33A96-4377-4944-8971-36742B754597}" destId="{230E06B8-14C0-714A-9243-57938E1DECA7}" srcOrd="0" destOrd="0" presId="urn:microsoft.com/office/officeart/2005/8/layout/vList2"/>
    <dgm:cxn modelId="{27B958BD-C3DC-7E45-9244-589296C8DA9A}" type="presParOf" srcId="{9DA33A96-4377-4944-8971-36742B754597}" destId="{39478287-32FE-5D43-A368-94AED8B6AC1B}" srcOrd="1" destOrd="0" presId="urn:microsoft.com/office/officeart/2005/8/layout/vList2"/>
    <dgm:cxn modelId="{E67E9CA8-130D-0F40-8442-A2CECFDFE640}" type="presParOf" srcId="{9DA33A96-4377-4944-8971-36742B754597}" destId="{85E031D3-0CCF-4F47-8C38-A29968C56028}" srcOrd="2" destOrd="0" presId="urn:microsoft.com/office/officeart/2005/8/layout/vList2"/>
    <dgm:cxn modelId="{A5E6E224-2AF4-674C-BB22-A241921D85F2}" type="presParOf" srcId="{9DA33A96-4377-4944-8971-36742B754597}" destId="{B214097A-79D5-3F4A-8AC3-D7F6240276F9}" srcOrd="3" destOrd="0" presId="urn:microsoft.com/office/officeart/2005/8/layout/vList2"/>
    <dgm:cxn modelId="{0F8D4838-820C-C64E-AD03-09C8B1070437}" type="presParOf" srcId="{9DA33A96-4377-4944-8971-36742B754597}" destId="{70E2E720-39E7-E643-8D8B-082163AE8027}" srcOrd="4" destOrd="0" presId="urn:microsoft.com/office/officeart/2005/8/layout/vList2"/>
    <dgm:cxn modelId="{C98A2773-57FC-9C41-A58F-EEC241A9DF8F}" type="presParOf" srcId="{9DA33A96-4377-4944-8971-36742B754597}" destId="{961B5DC8-50BF-094E-8160-96EA22705E18}" srcOrd="5" destOrd="0" presId="urn:microsoft.com/office/officeart/2005/8/layout/vList2"/>
    <dgm:cxn modelId="{87BA6EAB-C097-0847-B903-32F43C8FD66E}" type="presParOf" srcId="{9DA33A96-4377-4944-8971-36742B754597}" destId="{E0A29C90-48A0-814D-8FA8-F5F6C01D2970}" srcOrd="6" destOrd="0" presId="urn:microsoft.com/office/officeart/2005/8/layout/vList2"/>
    <dgm:cxn modelId="{D30B0B89-6327-484C-90C7-90A3DDE75072}" type="presParOf" srcId="{9DA33A96-4377-4944-8971-36742B754597}" destId="{74696793-3CD8-EC46-A1F3-D03DF121BEC5}" srcOrd="7" destOrd="0" presId="urn:microsoft.com/office/officeart/2005/8/layout/vList2"/>
    <dgm:cxn modelId="{82B39F22-6DF2-A945-A3D7-C428BD36459D}" type="presParOf" srcId="{9DA33A96-4377-4944-8971-36742B754597}" destId="{9CC37C12-763F-C048-8A51-D098B6BB2B8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771494-4542-408C-93E0-39ABCAF84235}" type="doc">
      <dgm:prSet loTypeId="urn:microsoft.com/office/officeart/2016/7/layout/BasicLinearProcessNumbered" loCatId="process" qsTypeId="urn:microsoft.com/office/officeart/2005/8/quickstyle/simple1" qsCatId="simple" csTypeId="urn:microsoft.com/office/officeart/2005/8/colors/accent1_2" csCatId="accent1"/>
      <dgm:spPr/>
      <dgm:t>
        <a:bodyPr/>
        <a:lstStyle/>
        <a:p>
          <a:endParaRPr lang="en-US"/>
        </a:p>
      </dgm:t>
    </dgm:pt>
    <dgm:pt modelId="{68C08848-F721-4941-A934-85C1A299DEE4}">
      <dgm:prSet/>
      <dgm:spPr/>
      <dgm:t>
        <a:bodyPr/>
        <a:lstStyle/>
        <a:p>
          <a:r>
            <a:rPr lang="en-US"/>
            <a:t>Title 1 link on our website</a:t>
          </a:r>
        </a:p>
      </dgm:t>
    </dgm:pt>
    <dgm:pt modelId="{53B0807E-922B-48ED-B910-0B9C1581EBEB}" type="parTrans" cxnId="{7EC8F45F-945D-4756-9D61-EF047EFDC901}">
      <dgm:prSet/>
      <dgm:spPr/>
      <dgm:t>
        <a:bodyPr/>
        <a:lstStyle/>
        <a:p>
          <a:endParaRPr lang="en-US"/>
        </a:p>
      </dgm:t>
    </dgm:pt>
    <dgm:pt modelId="{9E7E932C-0004-4591-9665-98B67E6DCB59}" type="sibTrans" cxnId="{7EC8F45F-945D-4756-9D61-EF047EFDC901}">
      <dgm:prSet phldrT="1" phldr="0"/>
      <dgm:spPr/>
      <dgm:t>
        <a:bodyPr/>
        <a:lstStyle/>
        <a:p>
          <a:r>
            <a:rPr lang="en-US"/>
            <a:t>1</a:t>
          </a:r>
        </a:p>
      </dgm:t>
    </dgm:pt>
    <dgm:pt modelId="{45C4EA9E-D834-4FCE-98CC-D3115DABF3EE}">
      <dgm:prSet/>
      <dgm:spPr/>
      <dgm:t>
        <a:bodyPr/>
        <a:lstStyle/>
        <a:p>
          <a:r>
            <a:rPr lang="en-US"/>
            <a:t>Copy of our Title 1 plan in the office</a:t>
          </a:r>
        </a:p>
      </dgm:t>
    </dgm:pt>
    <dgm:pt modelId="{35EAF650-5B78-412C-8266-24E69F333635}" type="parTrans" cxnId="{D48AD222-2F43-489C-A65A-634BCA6E36EC}">
      <dgm:prSet/>
      <dgm:spPr/>
      <dgm:t>
        <a:bodyPr/>
        <a:lstStyle/>
        <a:p>
          <a:endParaRPr lang="en-US"/>
        </a:p>
      </dgm:t>
    </dgm:pt>
    <dgm:pt modelId="{87B81C96-C33C-47B6-B57B-4739A0ED584B}" type="sibTrans" cxnId="{D48AD222-2F43-489C-A65A-634BCA6E36EC}">
      <dgm:prSet phldrT="2" phldr="0"/>
      <dgm:spPr/>
      <dgm:t>
        <a:bodyPr/>
        <a:lstStyle/>
        <a:p>
          <a:r>
            <a:rPr lang="en-US"/>
            <a:t>2</a:t>
          </a:r>
        </a:p>
      </dgm:t>
    </dgm:pt>
    <dgm:pt modelId="{2D9EC250-4382-41A7-8982-B6CEF8493F1C}">
      <dgm:prSet/>
      <dgm:spPr/>
      <dgm:t>
        <a:bodyPr/>
        <a:lstStyle/>
        <a:p>
          <a:r>
            <a:rPr lang="en-US"/>
            <a:t>Request a copy from the principal </a:t>
          </a:r>
        </a:p>
      </dgm:t>
    </dgm:pt>
    <dgm:pt modelId="{2D3EE1CF-1A26-4E8A-AED7-8CE1C92404D5}" type="parTrans" cxnId="{87FF0811-A0F5-4CBE-B94B-ECC50D6E30F9}">
      <dgm:prSet/>
      <dgm:spPr/>
      <dgm:t>
        <a:bodyPr/>
        <a:lstStyle/>
        <a:p>
          <a:endParaRPr lang="en-US"/>
        </a:p>
      </dgm:t>
    </dgm:pt>
    <dgm:pt modelId="{22381E7F-7578-41B6-928A-3CC3800D5A11}" type="sibTrans" cxnId="{87FF0811-A0F5-4CBE-B94B-ECC50D6E30F9}">
      <dgm:prSet phldrT="3" phldr="0"/>
      <dgm:spPr/>
      <dgm:t>
        <a:bodyPr/>
        <a:lstStyle/>
        <a:p>
          <a:r>
            <a:rPr lang="en-US"/>
            <a:t>3</a:t>
          </a:r>
        </a:p>
      </dgm:t>
    </dgm:pt>
    <dgm:pt modelId="{BF4E043B-30AA-4970-906E-93EBEE1F21E5}">
      <dgm:prSet/>
      <dgm:spPr/>
      <dgm:t>
        <a:bodyPr/>
        <a:lstStyle/>
        <a:p>
          <a:r>
            <a:rPr lang="en-US"/>
            <a:t>Share information every month at PTA and SIC meetings</a:t>
          </a:r>
        </a:p>
      </dgm:t>
    </dgm:pt>
    <dgm:pt modelId="{129EB363-6D68-4A9A-93CE-FA4E44CD85D0}" type="parTrans" cxnId="{0ED7EAE4-8986-4947-B222-40578EB05A5B}">
      <dgm:prSet/>
      <dgm:spPr/>
      <dgm:t>
        <a:bodyPr/>
        <a:lstStyle/>
        <a:p>
          <a:endParaRPr lang="en-US"/>
        </a:p>
      </dgm:t>
    </dgm:pt>
    <dgm:pt modelId="{BCBCADEF-C868-470F-87E5-57C47EDA07BA}" type="sibTrans" cxnId="{0ED7EAE4-8986-4947-B222-40578EB05A5B}">
      <dgm:prSet phldrT="4" phldr="0"/>
      <dgm:spPr/>
      <dgm:t>
        <a:bodyPr/>
        <a:lstStyle/>
        <a:p>
          <a:r>
            <a:rPr lang="en-US"/>
            <a:t>4</a:t>
          </a:r>
        </a:p>
      </dgm:t>
    </dgm:pt>
    <dgm:pt modelId="{B480CB76-3D97-CB4D-BACB-CD94EB4DE69F}" type="pres">
      <dgm:prSet presAssocID="{5D771494-4542-408C-93E0-39ABCAF84235}" presName="Name0" presStyleCnt="0">
        <dgm:presLayoutVars>
          <dgm:animLvl val="lvl"/>
          <dgm:resizeHandles val="exact"/>
        </dgm:presLayoutVars>
      </dgm:prSet>
      <dgm:spPr/>
    </dgm:pt>
    <dgm:pt modelId="{F1AB1AFC-9373-294B-85DE-5C5CCF7659AF}" type="pres">
      <dgm:prSet presAssocID="{68C08848-F721-4941-A934-85C1A299DEE4}" presName="compositeNode" presStyleCnt="0">
        <dgm:presLayoutVars>
          <dgm:bulletEnabled val="1"/>
        </dgm:presLayoutVars>
      </dgm:prSet>
      <dgm:spPr/>
    </dgm:pt>
    <dgm:pt modelId="{AE8783CE-29D3-3340-AA26-79804B1F8859}" type="pres">
      <dgm:prSet presAssocID="{68C08848-F721-4941-A934-85C1A299DEE4}" presName="bgRect" presStyleLbl="bgAccFollowNode1" presStyleIdx="0" presStyleCnt="4"/>
      <dgm:spPr/>
    </dgm:pt>
    <dgm:pt modelId="{A406F4C9-B17C-934D-8C62-A0CBE14DCA95}" type="pres">
      <dgm:prSet presAssocID="{9E7E932C-0004-4591-9665-98B67E6DCB59}" presName="sibTransNodeCircle" presStyleLbl="alignNode1" presStyleIdx="0" presStyleCnt="8">
        <dgm:presLayoutVars>
          <dgm:chMax val="0"/>
          <dgm:bulletEnabled/>
        </dgm:presLayoutVars>
      </dgm:prSet>
      <dgm:spPr/>
    </dgm:pt>
    <dgm:pt modelId="{79C000AF-CECC-D74E-AB11-6DA6899AECB0}" type="pres">
      <dgm:prSet presAssocID="{68C08848-F721-4941-A934-85C1A299DEE4}" presName="bottomLine" presStyleLbl="alignNode1" presStyleIdx="1" presStyleCnt="8">
        <dgm:presLayoutVars/>
      </dgm:prSet>
      <dgm:spPr/>
    </dgm:pt>
    <dgm:pt modelId="{F2F63DD1-0B9B-D347-A132-9F1232279359}" type="pres">
      <dgm:prSet presAssocID="{68C08848-F721-4941-A934-85C1A299DEE4}" presName="nodeText" presStyleLbl="bgAccFollowNode1" presStyleIdx="0" presStyleCnt="4">
        <dgm:presLayoutVars>
          <dgm:bulletEnabled val="1"/>
        </dgm:presLayoutVars>
      </dgm:prSet>
      <dgm:spPr/>
    </dgm:pt>
    <dgm:pt modelId="{7C388E0F-9A83-D240-8145-93A74E5F8274}" type="pres">
      <dgm:prSet presAssocID="{9E7E932C-0004-4591-9665-98B67E6DCB59}" presName="sibTrans" presStyleCnt="0"/>
      <dgm:spPr/>
    </dgm:pt>
    <dgm:pt modelId="{2FEBF58D-A39B-7947-AF26-3D7F92248B56}" type="pres">
      <dgm:prSet presAssocID="{45C4EA9E-D834-4FCE-98CC-D3115DABF3EE}" presName="compositeNode" presStyleCnt="0">
        <dgm:presLayoutVars>
          <dgm:bulletEnabled val="1"/>
        </dgm:presLayoutVars>
      </dgm:prSet>
      <dgm:spPr/>
    </dgm:pt>
    <dgm:pt modelId="{8E7AAA38-D24B-8241-BC65-5DB4555EDF58}" type="pres">
      <dgm:prSet presAssocID="{45C4EA9E-D834-4FCE-98CC-D3115DABF3EE}" presName="bgRect" presStyleLbl="bgAccFollowNode1" presStyleIdx="1" presStyleCnt="4"/>
      <dgm:spPr/>
    </dgm:pt>
    <dgm:pt modelId="{1E8CA931-D2F8-BD4B-A9F0-758A2BB20915}" type="pres">
      <dgm:prSet presAssocID="{87B81C96-C33C-47B6-B57B-4739A0ED584B}" presName="sibTransNodeCircle" presStyleLbl="alignNode1" presStyleIdx="2" presStyleCnt="8">
        <dgm:presLayoutVars>
          <dgm:chMax val="0"/>
          <dgm:bulletEnabled/>
        </dgm:presLayoutVars>
      </dgm:prSet>
      <dgm:spPr/>
    </dgm:pt>
    <dgm:pt modelId="{AAF8E13D-3A64-384B-A4A6-6269DD3025C1}" type="pres">
      <dgm:prSet presAssocID="{45C4EA9E-D834-4FCE-98CC-D3115DABF3EE}" presName="bottomLine" presStyleLbl="alignNode1" presStyleIdx="3" presStyleCnt="8">
        <dgm:presLayoutVars/>
      </dgm:prSet>
      <dgm:spPr/>
    </dgm:pt>
    <dgm:pt modelId="{BFB240E1-FBFD-8F41-97BA-10075ADDCBEE}" type="pres">
      <dgm:prSet presAssocID="{45C4EA9E-D834-4FCE-98CC-D3115DABF3EE}" presName="nodeText" presStyleLbl="bgAccFollowNode1" presStyleIdx="1" presStyleCnt="4">
        <dgm:presLayoutVars>
          <dgm:bulletEnabled val="1"/>
        </dgm:presLayoutVars>
      </dgm:prSet>
      <dgm:spPr/>
    </dgm:pt>
    <dgm:pt modelId="{AA0CF22E-0144-974F-91B1-A1FB678AD8A5}" type="pres">
      <dgm:prSet presAssocID="{87B81C96-C33C-47B6-B57B-4739A0ED584B}" presName="sibTrans" presStyleCnt="0"/>
      <dgm:spPr/>
    </dgm:pt>
    <dgm:pt modelId="{EF3F3A14-7587-1E47-ADD9-88D7D5780175}" type="pres">
      <dgm:prSet presAssocID="{2D9EC250-4382-41A7-8982-B6CEF8493F1C}" presName="compositeNode" presStyleCnt="0">
        <dgm:presLayoutVars>
          <dgm:bulletEnabled val="1"/>
        </dgm:presLayoutVars>
      </dgm:prSet>
      <dgm:spPr/>
    </dgm:pt>
    <dgm:pt modelId="{D57917DB-870E-0642-A99E-E15E01A6079A}" type="pres">
      <dgm:prSet presAssocID="{2D9EC250-4382-41A7-8982-B6CEF8493F1C}" presName="bgRect" presStyleLbl="bgAccFollowNode1" presStyleIdx="2" presStyleCnt="4"/>
      <dgm:spPr/>
    </dgm:pt>
    <dgm:pt modelId="{011CCBEB-DEE7-1245-B0A1-8080279ADCBD}" type="pres">
      <dgm:prSet presAssocID="{22381E7F-7578-41B6-928A-3CC3800D5A11}" presName="sibTransNodeCircle" presStyleLbl="alignNode1" presStyleIdx="4" presStyleCnt="8">
        <dgm:presLayoutVars>
          <dgm:chMax val="0"/>
          <dgm:bulletEnabled/>
        </dgm:presLayoutVars>
      </dgm:prSet>
      <dgm:spPr/>
    </dgm:pt>
    <dgm:pt modelId="{B1D95197-5D45-FC4B-8C41-09E1EAA3F52A}" type="pres">
      <dgm:prSet presAssocID="{2D9EC250-4382-41A7-8982-B6CEF8493F1C}" presName="bottomLine" presStyleLbl="alignNode1" presStyleIdx="5" presStyleCnt="8">
        <dgm:presLayoutVars/>
      </dgm:prSet>
      <dgm:spPr/>
    </dgm:pt>
    <dgm:pt modelId="{233F654A-1EB9-824A-BECF-B8BA14AB9013}" type="pres">
      <dgm:prSet presAssocID="{2D9EC250-4382-41A7-8982-B6CEF8493F1C}" presName="nodeText" presStyleLbl="bgAccFollowNode1" presStyleIdx="2" presStyleCnt="4">
        <dgm:presLayoutVars>
          <dgm:bulletEnabled val="1"/>
        </dgm:presLayoutVars>
      </dgm:prSet>
      <dgm:spPr/>
    </dgm:pt>
    <dgm:pt modelId="{7868E31E-A7A0-F44A-B64E-939E6B9B1B6A}" type="pres">
      <dgm:prSet presAssocID="{22381E7F-7578-41B6-928A-3CC3800D5A11}" presName="sibTrans" presStyleCnt="0"/>
      <dgm:spPr/>
    </dgm:pt>
    <dgm:pt modelId="{6162EF32-12CC-9042-9208-603B1F6F89E2}" type="pres">
      <dgm:prSet presAssocID="{BF4E043B-30AA-4970-906E-93EBEE1F21E5}" presName="compositeNode" presStyleCnt="0">
        <dgm:presLayoutVars>
          <dgm:bulletEnabled val="1"/>
        </dgm:presLayoutVars>
      </dgm:prSet>
      <dgm:spPr/>
    </dgm:pt>
    <dgm:pt modelId="{D961723C-9FFC-2C41-92ED-48D14B4712E2}" type="pres">
      <dgm:prSet presAssocID="{BF4E043B-30AA-4970-906E-93EBEE1F21E5}" presName="bgRect" presStyleLbl="bgAccFollowNode1" presStyleIdx="3" presStyleCnt="4"/>
      <dgm:spPr/>
    </dgm:pt>
    <dgm:pt modelId="{D514F8A8-6ABD-4043-9703-D689CC294287}" type="pres">
      <dgm:prSet presAssocID="{BCBCADEF-C868-470F-87E5-57C47EDA07BA}" presName="sibTransNodeCircle" presStyleLbl="alignNode1" presStyleIdx="6" presStyleCnt="8">
        <dgm:presLayoutVars>
          <dgm:chMax val="0"/>
          <dgm:bulletEnabled/>
        </dgm:presLayoutVars>
      </dgm:prSet>
      <dgm:spPr/>
    </dgm:pt>
    <dgm:pt modelId="{B7CC5A70-272C-A64B-B0E9-0EC8F4F4E419}" type="pres">
      <dgm:prSet presAssocID="{BF4E043B-30AA-4970-906E-93EBEE1F21E5}" presName="bottomLine" presStyleLbl="alignNode1" presStyleIdx="7" presStyleCnt="8">
        <dgm:presLayoutVars/>
      </dgm:prSet>
      <dgm:spPr/>
    </dgm:pt>
    <dgm:pt modelId="{3BE6C6B2-AB32-0642-B501-16C619E2854E}" type="pres">
      <dgm:prSet presAssocID="{BF4E043B-30AA-4970-906E-93EBEE1F21E5}" presName="nodeText" presStyleLbl="bgAccFollowNode1" presStyleIdx="3" presStyleCnt="4">
        <dgm:presLayoutVars>
          <dgm:bulletEnabled val="1"/>
        </dgm:presLayoutVars>
      </dgm:prSet>
      <dgm:spPr/>
    </dgm:pt>
  </dgm:ptLst>
  <dgm:cxnLst>
    <dgm:cxn modelId="{01A72B09-18FD-0D4D-8EE2-AC1B13F46491}" type="presOf" srcId="{9E7E932C-0004-4591-9665-98B67E6DCB59}" destId="{A406F4C9-B17C-934D-8C62-A0CBE14DCA95}" srcOrd="0" destOrd="0" presId="urn:microsoft.com/office/officeart/2016/7/layout/BasicLinearProcessNumbered"/>
    <dgm:cxn modelId="{87FF0811-A0F5-4CBE-B94B-ECC50D6E30F9}" srcId="{5D771494-4542-408C-93E0-39ABCAF84235}" destId="{2D9EC250-4382-41A7-8982-B6CEF8493F1C}" srcOrd="2" destOrd="0" parTransId="{2D3EE1CF-1A26-4E8A-AED7-8CE1C92404D5}" sibTransId="{22381E7F-7578-41B6-928A-3CC3800D5A11}"/>
    <dgm:cxn modelId="{D48AD222-2F43-489C-A65A-634BCA6E36EC}" srcId="{5D771494-4542-408C-93E0-39ABCAF84235}" destId="{45C4EA9E-D834-4FCE-98CC-D3115DABF3EE}" srcOrd="1" destOrd="0" parTransId="{35EAF650-5B78-412C-8266-24E69F333635}" sibTransId="{87B81C96-C33C-47B6-B57B-4739A0ED584B}"/>
    <dgm:cxn modelId="{C903BD2F-D039-3C40-99BB-B6C3C9945DF9}" type="presOf" srcId="{BF4E043B-30AA-4970-906E-93EBEE1F21E5}" destId="{3BE6C6B2-AB32-0642-B501-16C619E2854E}" srcOrd="1" destOrd="0" presId="urn:microsoft.com/office/officeart/2016/7/layout/BasicLinearProcessNumbered"/>
    <dgm:cxn modelId="{7EC8F45F-945D-4756-9D61-EF047EFDC901}" srcId="{5D771494-4542-408C-93E0-39ABCAF84235}" destId="{68C08848-F721-4941-A934-85C1A299DEE4}" srcOrd="0" destOrd="0" parTransId="{53B0807E-922B-48ED-B910-0B9C1581EBEB}" sibTransId="{9E7E932C-0004-4591-9665-98B67E6DCB59}"/>
    <dgm:cxn modelId="{F208754E-BEE1-604A-AFCC-230D2856CFEA}" type="presOf" srcId="{45C4EA9E-D834-4FCE-98CC-D3115DABF3EE}" destId="{8E7AAA38-D24B-8241-BC65-5DB4555EDF58}" srcOrd="0" destOrd="0" presId="urn:microsoft.com/office/officeart/2016/7/layout/BasicLinearProcessNumbered"/>
    <dgm:cxn modelId="{A9656E73-BFE2-104B-A8E1-8DC3336F0CB5}" type="presOf" srcId="{2D9EC250-4382-41A7-8982-B6CEF8493F1C}" destId="{D57917DB-870E-0642-A99E-E15E01A6079A}" srcOrd="0" destOrd="0" presId="urn:microsoft.com/office/officeart/2016/7/layout/BasicLinearProcessNumbered"/>
    <dgm:cxn modelId="{FC54968C-0938-7B42-85FF-6DCDE3034E24}" type="presOf" srcId="{BF4E043B-30AA-4970-906E-93EBEE1F21E5}" destId="{D961723C-9FFC-2C41-92ED-48D14B4712E2}" srcOrd="0" destOrd="0" presId="urn:microsoft.com/office/officeart/2016/7/layout/BasicLinearProcessNumbered"/>
    <dgm:cxn modelId="{F0487391-6DC9-0940-9F61-FEA2FA5E023A}" type="presOf" srcId="{68C08848-F721-4941-A934-85C1A299DEE4}" destId="{AE8783CE-29D3-3340-AA26-79804B1F8859}" srcOrd="0" destOrd="0" presId="urn:microsoft.com/office/officeart/2016/7/layout/BasicLinearProcessNumbered"/>
    <dgm:cxn modelId="{FE7B4494-1FF9-5844-BD1E-1757F59E82B8}" type="presOf" srcId="{68C08848-F721-4941-A934-85C1A299DEE4}" destId="{F2F63DD1-0B9B-D347-A132-9F1232279359}" srcOrd="1" destOrd="0" presId="urn:microsoft.com/office/officeart/2016/7/layout/BasicLinearProcessNumbered"/>
    <dgm:cxn modelId="{5337B4A5-B294-2747-90E6-AE28510000CB}" type="presOf" srcId="{45C4EA9E-D834-4FCE-98CC-D3115DABF3EE}" destId="{BFB240E1-FBFD-8F41-97BA-10075ADDCBEE}" srcOrd="1" destOrd="0" presId="urn:microsoft.com/office/officeart/2016/7/layout/BasicLinearProcessNumbered"/>
    <dgm:cxn modelId="{3F9E96CD-7F86-E541-80CB-0CEA4717595F}" type="presOf" srcId="{5D771494-4542-408C-93E0-39ABCAF84235}" destId="{B480CB76-3D97-CB4D-BACB-CD94EB4DE69F}" srcOrd="0" destOrd="0" presId="urn:microsoft.com/office/officeart/2016/7/layout/BasicLinearProcessNumbered"/>
    <dgm:cxn modelId="{AC3E80D2-A21B-324D-8A54-F8E7B1C549DE}" type="presOf" srcId="{2D9EC250-4382-41A7-8982-B6CEF8493F1C}" destId="{233F654A-1EB9-824A-BECF-B8BA14AB9013}" srcOrd="1" destOrd="0" presId="urn:microsoft.com/office/officeart/2016/7/layout/BasicLinearProcessNumbered"/>
    <dgm:cxn modelId="{0ED7EAE4-8986-4947-B222-40578EB05A5B}" srcId="{5D771494-4542-408C-93E0-39ABCAF84235}" destId="{BF4E043B-30AA-4970-906E-93EBEE1F21E5}" srcOrd="3" destOrd="0" parTransId="{129EB363-6D68-4A9A-93CE-FA4E44CD85D0}" sibTransId="{BCBCADEF-C868-470F-87E5-57C47EDA07BA}"/>
    <dgm:cxn modelId="{315357E8-5F92-904A-BADE-4CE43C2C661D}" type="presOf" srcId="{BCBCADEF-C868-470F-87E5-57C47EDA07BA}" destId="{D514F8A8-6ABD-4043-9703-D689CC294287}" srcOrd="0" destOrd="0" presId="urn:microsoft.com/office/officeart/2016/7/layout/BasicLinearProcessNumbered"/>
    <dgm:cxn modelId="{82431FEA-1250-3943-A451-329AD9916571}" type="presOf" srcId="{22381E7F-7578-41B6-928A-3CC3800D5A11}" destId="{011CCBEB-DEE7-1245-B0A1-8080279ADCBD}" srcOrd="0" destOrd="0" presId="urn:microsoft.com/office/officeart/2016/7/layout/BasicLinearProcessNumbered"/>
    <dgm:cxn modelId="{F54573F4-BF3E-CF4D-8CD9-CE10F8BE5B1B}" type="presOf" srcId="{87B81C96-C33C-47B6-B57B-4739A0ED584B}" destId="{1E8CA931-D2F8-BD4B-A9F0-758A2BB20915}" srcOrd="0" destOrd="0" presId="urn:microsoft.com/office/officeart/2016/7/layout/BasicLinearProcessNumbered"/>
    <dgm:cxn modelId="{3CF7ACFE-011B-7248-9B0F-1A4ABD806BA0}" type="presParOf" srcId="{B480CB76-3D97-CB4D-BACB-CD94EB4DE69F}" destId="{F1AB1AFC-9373-294B-85DE-5C5CCF7659AF}" srcOrd="0" destOrd="0" presId="urn:microsoft.com/office/officeart/2016/7/layout/BasicLinearProcessNumbered"/>
    <dgm:cxn modelId="{F247D4EC-8B4B-C241-BAE9-0D3CF2AF250B}" type="presParOf" srcId="{F1AB1AFC-9373-294B-85DE-5C5CCF7659AF}" destId="{AE8783CE-29D3-3340-AA26-79804B1F8859}" srcOrd="0" destOrd="0" presId="urn:microsoft.com/office/officeart/2016/7/layout/BasicLinearProcessNumbered"/>
    <dgm:cxn modelId="{A4ADA0D6-A320-664D-9DE3-518493CB2D7F}" type="presParOf" srcId="{F1AB1AFC-9373-294B-85DE-5C5CCF7659AF}" destId="{A406F4C9-B17C-934D-8C62-A0CBE14DCA95}" srcOrd="1" destOrd="0" presId="urn:microsoft.com/office/officeart/2016/7/layout/BasicLinearProcessNumbered"/>
    <dgm:cxn modelId="{060E5CB1-EFB7-0C4C-A2B3-9FADF062F298}" type="presParOf" srcId="{F1AB1AFC-9373-294B-85DE-5C5CCF7659AF}" destId="{79C000AF-CECC-D74E-AB11-6DA6899AECB0}" srcOrd="2" destOrd="0" presId="urn:microsoft.com/office/officeart/2016/7/layout/BasicLinearProcessNumbered"/>
    <dgm:cxn modelId="{AC19C9FD-25A1-674B-881B-DBCC1507CB31}" type="presParOf" srcId="{F1AB1AFC-9373-294B-85DE-5C5CCF7659AF}" destId="{F2F63DD1-0B9B-D347-A132-9F1232279359}" srcOrd="3" destOrd="0" presId="urn:microsoft.com/office/officeart/2016/7/layout/BasicLinearProcessNumbered"/>
    <dgm:cxn modelId="{F1050521-E48E-8A43-916E-C0C8959908AB}" type="presParOf" srcId="{B480CB76-3D97-CB4D-BACB-CD94EB4DE69F}" destId="{7C388E0F-9A83-D240-8145-93A74E5F8274}" srcOrd="1" destOrd="0" presId="urn:microsoft.com/office/officeart/2016/7/layout/BasicLinearProcessNumbered"/>
    <dgm:cxn modelId="{43E31F50-45A0-F545-BA5D-E6F947A0859E}" type="presParOf" srcId="{B480CB76-3D97-CB4D-BACB-CD94EB4DE69F}" destId="{2FEBF58D-A39B-7947-AF26-3D7F92248B56}" srcOrd="2" destOrd="0" presId="urn:microsoft.com/office/officeart/2016/7/layout/BasicLinearProcessNumbered"/>
    <dgm:cxn modelId="{FEDDF70C-0280-664F-A33C-2FFCB1FC6068}" type="presParOf" srcId="{2FEBF58D-A39B-7947-AF26-3D7F92248B56}" destId="{8E7AAA38-D24B-8241-BC65-5DB4555EDF58}" srcOrd="0" destOrd="0" presId="urn:microsoft.com/office/officeart/2016/7/layout/BasicLinearProcessNumbered"/>
    <dgm:cxn modelId="{68C94B26-4EAD-084F-B5BB-517FA054B00D}" type="presParOf" srcId="{2FEBF58D-A39B-7947-AF26-3D7F92248B56}" destId="{1E8CA931-D2F8-BD4B-A9F0-758A2BB20915}" srcOrd="1" destOrd="0" presId="urn:microsoft.com/office/officeart/2016/7/layout/BasicLinearProcessNumbered"/>
    <dgm:cxn modelId="{70662902-0A2F-7E46-938D-719E208A084C}" type="presParOf" srcId="{2FEBF58D-A39B-7947-AF26-3D7F92248B56}" destId="{AAF8E13D-3A64-384B-A4A6-6269DD3025C1}" srcOrd="2" destOrd="0" presId="urn:microsoft.com/office/officeart/2016/7/layout/BasicLinearProcessNumbered"/>
    <dgm:cxn modelId="{18AFEFD1-83CC-D147-B63A-267B04D4CAFC}" type="presParOf" srcId="{2FEBF58D-A39B-7947-AF26-3D7F92248B56}" destId="{BFB240E1-FBFD-8F41-97BA-10075ADDCBEE}" srcOrd="3" destOrd="0" presId="urn:microsoft.com/office/officeart/2016/7/layout/BasicLinearProcessNumbered"/>
    <dgm:cxn modelId="{9EF9FA3C-FBB2-9E4B-8BCC-832122EC4587}" type="presParOf" srcId="{B480CB76-3D97-CB4D-BACB-CD94EB4DE69F}" destId="{AA0CF22E-0144-974F-91B1-A1FB678AD8A5}" srcOrd="3" destOrd="0" presId="urn:microsoft.com/office/officeart/2016/7/layout/BasicLinearProcessNumbered"/>
    <dgm:cxn modelId="{407FFD5D-FE8C-D34C-B7CE-5B0658627DAE}" type="presParOf" srcId="{B480CB76-3D97-CB4D-BACB-CD94EB4DE69F}" destId="{EF3F3A14-7587-1E47-ADD9-88D7D5780175}" srcOrd="4" destOrd="0" presId="urn:microsoft.com/office/officeart/2016/7/layout/BasicLinearProcessNumbered"/>
    <dgm:cxn modelId="{211E1750-C05B-C244-B7BA-B5BDAA321535}" type="presParOf" srcId="{EF3F3A14-7587-1E47-ADD9-88D7D5780175}" destId="{D57917DB-870E-0642-A99E-E15E01A6079A}" srcOrd="0" destOrd="0" presId="urn:microsoft.com/office/officeart/2016/7/layout/BasicLinearProcessNumbered"/>
    <dgm:cxn modelId="{668819E5-D046-6D45-A692-52E66C456669}" type="presParOf" srcId="{EF3F3A14-7587-1E47-ADD9-88D7D5780175}" destId="{011CCBEB-DEE7-1245-B0A1-8080279ADCBD}" srcOrd="1" destOrd="0" presId="urn:microsoft.com/office/officeart/2016/7/layout/BasicLinearProcessNumbered"/>
    <dgm:cxn modelId="{6803601E-F14C-884B-B8F6-17952D7A0608}" type="presParOf" srcId="{EF3F3A14-7587-1E47-ADD9-88D7D5780175}" destId="{B1D95197-5D45-FC4B-8C41-09E1EAA3F52A}" srcOrd="2" destOrd="0" presId="urn:microsoft.com/office/officeart/2016/7/layout/BasicLinearProcessNumbered"/>
    <dgm:cxn modelId="{A75E3B47-1A0D-4E48-95EA-7375AA3B8CBE}" type="presParOf" srcId="{EF3F3A14-7587-1E47-ADD9-88D7D5780175}" destId="{233F654A-1EB9-824A-BECF-B8BA14AB9013}" srcOrd="3" destOrd="0" presId="urn:microsoft.com/office/officeart/2016/7/layout/BasicLinearProcessNumbered"/>
    <dgm:cxn modelId="{0CA018C6-7942-344B-8360-B368D2DB891B}" type="presParOf" srcId="{B480CB76-3D97-CB4D-BACB-CD94EB4DE69F}" destId="{7868E31E-A7A0-F44A-B64E-939E6B9B1B6A}" srcOrd="5" destOrd="0" presId="urn:microsoft.com/office/officeart/2016/7/layout/BasicLinearProcessNumbered"/>
    <dgm:cxn modelId="{BBB3C59C-D173-DB43-86AD-C099C9B6D36A}" type="presParOf" srcId="{B480CB76-3D97-CB4D-BACB-CD94EB4DE69F}" destId="{6162EF32-12CC-9042-9208-603B1F6F89E2}" srcOrd="6" destOrd="0" presId="urn:microsoft.com/office/officeart/2016/7/layout/BasicLinearProcessNumbered"/>
    <dgm:cxn modelId="{9586974E-5426-5742-9CF9-4446B9B085E2}" type="presParOf" srcId="{6162EF32-12CC-9042-9208-603B1F6F89E2}" destId="{D961723C-9FFC-2C41-92ED-48D14B4712E2}" srcOrd="0" destOrd="0" presId="urn:microsoft.com/office/officeart/2016/7/layout/BasicLinearProcessNumbered"/>
    <dgm:cxn modelId="{395B4ADA-94B6-5C45-841F-24BC863099CE}" type="presParOf" srcId="{6162EF32-12CC-9042-9208-603B1F6F89E2}" destId="{D514F8A8-6ABD-4043-9703-D689CC294287}" srcOrd="1" destOrd="0" presId="urn:microsoft.com/office/officeart/2016/7/layout/BasicLinearProcessNumbered"/>
    <dgm:cxn modelId="{3736257E-0250-8C4B-B913-3703AF202FEC}" type="presParOf" srcId="{6162EF32-12CC-9042-9208-603B1F6F89E2}" destId="{B7CC5A70-272C-A64B-B0E9-0EC8F4F4E419}" srcOrd="2" destOrd="0" presId="urn:microsoft.com/office/officeart/2016/7/layout/BasicLinearProcessNumbered"/>
    <dgm:cxn modelId="{27713D5F-D321-E045-8C3D-6874105852C2}" type="presParOf" srcId="{6162EF32-12CC-9042-9208-603B1F6F89E2}" destId="{3BE6C6B2-AB32-0642-B501-16C619E2854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0FF636-1E69-4526-900E-3268630AA5A7}"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659D3ED7-0441-43F5-ADFC-AB78554FDF5D}">
      <dgm:prSet/>
      <dgm:spPr/>
      <dgm:t>
        <a:bodyPr/>
        <a:lstStyle/>
        <a:p>
          <a:r>
            <a:rPr lang="en-US" b="1" u="sng" dirty="0"/>
            <a:t>CLIMATE</a:t>
          </a:r>
          <a:endParaRPr lang="en-US" dirty="0"/>
        </a:p>
        <a:p>
          <a:r>
            <a:rPr lang="en-US" b="1" dirty="0"/>
            <a:t>With the goal of 6.6% in 2029, NORTHSIDE ELEMENTARY will work to decrease Disagrees on the Climate Survey for Elementary and Middle School Student's STUDENT PERCEPTION OF SOCIAL PHYSICAL ENVIRONMENT to 12.6% in 2025, from a baseline on the 2023 Survey of 14.1% for the Sum of Disagree.</a:t>
          </a:r>
          <a:endParaRPr lang="en-US" dirty="0"/>
        </a:p>
      </dgm:t>
    </dgm:pt>
    <dgm:pt modelId="{B3E9F5CB-5F60-497F-97FE-F8FEF6614BDA}" type="parTrans" cxnId="{C00DD19D-708B-4FF3-AEC7-2FCAFA74539F}">
      <dgm:prSet/>
      <dgm:spPr/>
      <dgm:t>
        <a:bodyPr/>
        <a:lstStyle/>
        <a:p>
          <a:endParaRPr lang="en-US"/>
        </a:p>
      </dgm:t>
    </dgm:pt>
    <dgm:pt modelId="{8395298D-6AA3-48F7-9713-F1FCEEB6B30E}" type="sibTrans" cxnId="{C00DD19D-708B-4FF3-AEC7-2FCAFA74539F}">
      <dgm:prSet/>
      <dgm:spPr/>
      <dgm:t>
        <a:bodyPr/>
        <a:lstStyle/>
        <a:p>
          <a:endParaRPr lang="en-US"/>
        </a:p>
      </dgm:t>
    </dgm:pt>
    <dgm:pt modelId="{257D8F68-5548-4A50-8C1C-14CECB798769}">
      <dgm:prSet/>
      <dgm:spPr/>
      <dgm:t>
        <a:bodyPr/>
        <a:lstStyle/>
        <a:p>
          <a:r>
            <a:rPr lang="en-US" b="1" u="sng" dirty="0"/>
            <a:t>TEACHER QUALITY</a:t>
          </a:r>
          <a:endParaRPr lang="en-US" dirty="0"/>
        </a:p>
        <a:p>
          <a:r>
            <a:rPr lang="en-US" b="1" dirty="0"/>
            <a:t>By 2025, 50.53% of 3rd grade; 58.76% of 4th grade; 60.93% of 5th grade students will score MEETS or EXCEEDS in ELA as measured by the SC Ready State Assessment from the baseline data of 3rd grade at 33.30%; 4th grade at 45.50%; 5th grade at 48.90% in 2023. </a:t>
          </a:r>
          <a:endParaRPr lang="en-US" dirty="0"/>
        </a:p>
      </dgm:t>
    </dgm:pt>
    <dgm:pt modelId="{B22DEEF6-0F28-44A5-BFA7-238D9849F1E9}" type="parTrans" cxnId="{8EBB2AF2-27D8-483F-8124-210377E10D3C}">
      <dgm:prSet/>
      <dgm:spPr/>
      <dgm:t>
        <a:bodyPr/>
        <a:lstStyle/>
        <a:p>
          <a:endParaRPr lang="en-US"/>
        </a:p>
      </dgm:t>
    </dgm:pt>
    <dgm:pt modelId="{DF30AF78-3015-462E-AABD-ECD4D0B4483A}" type="sibTrans" cxnId="{8EBB2AF2-27D8-483F-8124-210377E10D3C}">
      <dgm:prSet/>
      <dgm:spPr/>
      <dgm:t>
        <a:bodyPr/>
        <a:lstStyle/>
        <a:p>
          <a:endParaRPr lang="en-US"/>
        </a:p>
      </dgm:t>
    </dgm:pt>
    <dgm:pt modelId="{D99AB106-B991-47E1-A76F-5DE52900B191}">
      <dgm:prSet/>
      <dgm:spPr/>
      <dgm:t>
        <a:bodyPr/>
        <a:lstStyle/>
        <a:p>
          <a:r>
            <a:rPr lang="en-US" b="1" u="sng" dirty="0"/>
            <a:t>STUDENT ACHIEVEMENT</a:t>
          </a:r>
          <a:endParaRPr lang="en-US" dirty="0"/>
        </a:p>
        <a:p>
          <a:r>
            <a:rPr lang="en-US" b="1" dirty="0"/>
            <a:t>By 2025, 46.33% of 3rd grade; 44.87% of 4th grade; 53.20% 5th grade students will score MEETS or EXCEEDS in MATH as measured by the SC Ready State Assessment from the baseline data of 3rd grade at 29.50%; 4th grade at 27.30%; 5th grade at 39.80% in 2023.</a:t>
          </a:r>
          <a:endParaRPr lang="en-US" dirty="0"/>
        </a:p>
      </dgm:t>
    </dgm:pt>
    <dgm:pt modelId="{42C5DE32-80B9-4B58-A78C-AA8B458A8FCB}" type="parTrans" cxnId="{A0713056-F319-4755-840B-BFFE6153F37D}">
      <dgm:prSet/>
      <dgm:spPr/>
      <dgm:t>
        <a:bodyPr/>
        <a:lstStyle/>
        <a:p>
          <a:endParaRPr lang="en-US"/>
        </a:p>
      </dgm:t>
    </dgm:pt>
    <dgm:pt modelId="{FEFDCAFD-282D-48CF-993C-20201721F808}" type="sibTrans" cxnId="{A0713056-F319-4755-840B-BFFE6153F37D}">
      <dgm:prSet/>
      <dgm:spPr/>
      <dgm:t>
        <a:bodyPr/>
        <a:lstStyle/>
        <a:p>
          <a:endParaRPr lang="en-US"/>
        </a:p>
      </dgm:t>
    </dgm:pt>
    <dgm:pt modelId="{B6768FF3-9CC0-C240-8309-261CB97F2909}" type="pres">
      <dgm:prSet presAssocID="{3E0FF636-1E69-4526-900E-3268630AA5A7}" presName="vert0" presStyleCnt="0">
        <dgm:presLayoutVars>
          <dgm:dir/>
          <dgm:animOne val="branch"/>
          <dgm:animLvl val="lvl"/>
        </dgm:presLayoutVars>
      </dgm:prSet>
      <dgm:spPr/>
    </dgm:pt>
    <dgm:pt modelId="{E7D9F592-E2BB-3746-A84E-63F13970166D}" type="pres">
      <dgm:prSet presAssocID="{659D3ED7-0441-43F5-ADFC-AB78554FDF5D}" presName="thickLine" presStyleLbl="alignNode1" presStyleIdx="0" presStyleCnt="3"/>
      <dgm:spPr/>
    </dgm:pt>
    <dgm:pt modelId="{AA2B030F-8DE9-1042-B8B9-B08169BEDA00}" type="pres">
      <dgm:prSet presAssocID="{659D3ED7-0441-43F5-ADFC-AB78554FDF5D}" presName="horz1" presStyleCnt="0"/>
      <dgm:spPr/>
    </dgm:pt>
    <dgm:pt modelId="{CB372393-3E42-CB45-857A-F6C2A7CC987E}" type="pres">
      <dgm:prSet presAssocID="{659D3ED7-0441-43F5-ADFC-AB78554FDF5D}" presName="tx1" presStyleLbl="revTx" presStyleIdx="0" presStyleCnt="3"/>
      <dgm:spPr/>
    </dgm:pt>
    <dgm:pt modelId="{F24D0B7D-EEBF-364B-B726-B079E7072675}" type="pres">
      <dgm:prSet presAssocID="{659D3ED7-0441-43F5-ADFC-AB78554FDF5D}" presName="vert1" presStyleCnt="0"/>
      <dgm:spPr/>
    </dgm:pt>
    <dgm:pt modelId="{B4FF0095-99AB-7D4B-8F00-827B567E2FD0}" type="pres">
      <dgm:prSet presAssocID="{257D8F68-5548-4A50-8C1C-14CECB798769}" presName="thickLine" presStyleLbl="alignNode1" presStyleIdx="1" presStyleCnt="3"/>
      <dgm:spPr/>
    </dgm:pt>
    <dgm:pt modelId="{04714F23-4E08-7243-9DD9-2210B0D572FF}" type="pres">
      <dgm:prSet presAssocID="{257D8F68-5548-4A50-8C1C-14CECB798769}" presName="horz1" presStyleCnt="0"/>
      <dgm:spPr/>
    </dgm:pt>
    <dgm:pt modelId="{113302C3-4A41-B84B-8133-738665A050FD}" type="pres">
      <dgm:prSet presAssocID="{257D8F68-5548-4A50-8C1C-14CECB798769}" presName="tx1" presStyleLbl="revTx" presStyleIdx="1" presStyleCnt="3"/>
      <dgm:spPr/>
    </dgm:pt>
    <dgm:pt modelId="{99907B2D-95B7-8F40-9FAD-F4D6FF785CFC}" type="pres">
      <dgm:prSet presAssocID="{257D8F68-5548-4A50-8C1C-14CECB798769}" presName="vert1" presStyleCnt="0"/>
      <dgm:spPr/>
    </dgm:pt>
    <dgm:pt modelId="{6BA2F0A4-9C68-9847-A6F1-7F674ECBD4FA}" type="pres">
      <dgm:prSet presAssocID="{D99AB106-B991-47E1-A76F-5DE52900B191}" presName="thickLine" presStyleLbl="alignNode1" presStyleIdx="2" presStyleCnt="3"/>
      <dgm:spPr/>
    </dgm:pt>
    <dgm:pt modelId="{BCF083B3-9CB0-634C-8349-0CAE13B3BB7D}" type="pres">
      <dgm:prSet presAssocID="{D99AB106-B991-47E1-A76F-5DE52900B191}" presName="horz1" presStyleCnt="0"/>
      <dgm:spPr/>
    </dgm:pt>
    <dgm:pt modelId="{7CFC5527-3C2E-BF45-8E25-5487E0FAB8D4}" type="pres">
      <dgm:prSet presAssocID="{D99AB106-B991-47E1-A76F-5DE52900B191}" presName="tx1" presStyleLbl="revTx" presStyleIdx="2" presStyleCnt="3"/>
      <dgm:spPr/>
    </dgm:pt>
    <dgm:pt modelId="{9E98E222-2CA6-2D49-A609-763806D8BE8E}" type="pres">
      <dgm:prSet presAssocID="{D99AB106-B991-47E1-A76F-5DE52900B191}" presName="vert1" presStyleCnt="0"/>
      <dgm:spPr/>
    </dgm:pt>
  </dgm:ptLst>
  <dgm:cxnLst>
    <dgm:cxn modelId="{739CF56B-ADEC-BA40-B74C-41B91F4A9C06}" type="presOf" srcId="{D99AB106-B991-47E1-A76F-5DE52900B191}" destId="{7CFC5527-3C2E-BF45-8E25-5487E0FAB8D4}" srcOrd="0" destOrd="0" presId="urn:microsoft.com/office/officeart/2008/layout/LinedList"/>
    <dgm:cxn modelId="{A0713056-F319-4755-840B-BFFE6153F37D}" srcId="{3E0FF636-1E69-4526-900E-3268630AA5A7}" destId="{D99AB106-B991-47E1-A76F-5DE52900B191}" srcOrd="2" destOrd="0" parTransId="{42C5DE32-80B9-4B58-A78C-AA8B458A8FCB}" sibTransId="{FEFDCAFD-282D-48CF-993C-20201721F808}"/>
    <dgm:cxn modelId="{C00DD19D-708B-4FF3-AEC7-2FCAFA74539F}" srcId="{3E0FF636-1E69-4526-900E-3268630AA5A7}" destId="{659D3ED7-0441-43F5-ADFC-AB78554FDF5D}" srcOrd="0" destOrd="0" parTransId="{B3E9F5CB-5F60-497F-97FE-F8FEF6614BDA}" sibTransId="{8395298D-6AA3-48F7-9713-F1FCEEB6B30E}"/>
    <dgm:cxn modelId="{9649BCB9-E8FA-D243-BFD9-885AEF853F81}" type="presOf" srcId="{257D8F68-5548-4A50-8C1C-14CECB798769}" destId="{113302C3-4A41-B84B-8133-738665A050FD}" srcOrd="0" destOrd="0" presId="urn:microsoft.com/office/officeart/2008/layout/LinedList"/>
    <dgm:cxn modelId="{FB88B7DF-C070-D841-82B4-CC93ACE4854B}" type="presOf" srcId="{659D3ED7-0441-43F5-ADFC-AB78554FDF5D}" destId="{CB372393-3E42-CB45-857A-F6C2A7CC987E}" srcOrd="0" destOrd="0" presId="urn:microsoft.com/office/officeart/2008/layout/LinedList"/>
    <dgm:cxn modelId="{8EBB2AF2-27D8-483F-8124-210377E10D3C}" srcId="{3E0FF636-1E69-4526-900E-3268630AA5A7}" destId="{257D8F68-5548-4A50-8C1C-14CECB798769}" srcOrd="1" destOrd="0" parTransId="{B22DEEF6-0F28-44A5-BFA7-238D9849F1E9}" sibTransId="{DF30AF78-3015-462E-AABD-ECD4D0B4483A}"/>
    <dgm:cxn modelId="{96D84CFF-FBE1-BA42-A6B9-9C53C9F35F70}" type="presOf" srcId="{3E0FF636-1E69-4526-900E-3268630AA5A7}" destId="{B6768FF3-9CC0-C240-8309-261CB97F2909}" srcOrd="0" destOrd="0" presId="urn:microsoft.com/office/officeart/2008/layout/LinedList"/>
    <dgm:cxn modelId="{13FA84C0-A824-AE41-BC46-B25D533995DE}" type="presParOf" srcId="{B6768FF3-9CC0-C240-8309-261CB97F2909}" destId="{E7D9F592-E2BB-3746-A84E-63F13970166D}" srcOrd="0" destOrd="0" presId="urn:microsoft.com/office/officeart/2008/layout/LinedList"/>
    <dgm:cxn modelId="{64769C63-4C38-BC48-B4A0-B3E317CF5AE9}" type="presParOf" srcId="{B6768FF3-9CC0-C240-8309-261CB97F2909}" destId="{AA2B030F-8DE9-1042-B8B9-B08169BEDA00}" srcOrd="1" destOrd="0" presId="urn:microsoft.com/office/officeart/2008/layout/LinedList"/>
    <dgm:cxn modelId="{B1D658AB-8358-EB44-9A7E-249DA83FC89B}" type="presParOf" srcId="{AA2B030F-8DE9-1042-B8B9-B08169BEDA00}" destId="{CB372393-3E42-CB45-857A-F6C2A7CC987E}" srcOrd="0" destOrd="0" presId="urn:microsoft.com/office/officeart/2008/layout/LinedList"/>
    <dgm:cxn modelId="{7AF10B77-98BA-0D43-8B53-67AB1BED32F3}" type="presParOf" srcId="{AA2B030F-8DE9-1042-B8B9-B08169BEDA00}" destId="{F24D0B7D-EEBF-364B-B726-B079E7072675}" srcOrd="1" destOrd="0" presId="urn:microsoft.com/office/officeart/2008/layout/LinedList"/>
    <dgm:cxn modelId="{272169DB-C1A6-9B45-AAEC-9DCCC1E54831}" type="presParOf" srcId="{B6768FF3-9CC0-C240-8309-261CB97F2909}" destId="{B4FF0095-99AB-7D4B-8F00-827B567E2FD0}" srcOrd="2" destOrd="0" presId="urn:microsoft.com/office/officeart/2008/layout/LinedList"/>
    <dgm:cxn modelId="{E2B47AEA-6F75-564B-8AF8-135BE0738612}" type="presParOf" srcId="{B6768FF3-9CC0-C240-8309-261CB97F2909}" destId="{04714F23-4E08-7243-9DD9-2210B0D572FF}" srcOrd="3" destOrd="0" presId="urn:microsoft.com/office/officeart/2008/layout/LinedList"/>
    <dgm:cxn modelId="{FBC9FEC1-8BD0-6A49-96DF-341A48680576}" type="presParOf" srcId="{04714F23-4E08-7243-9DD9-2210B0D572FF}" destId="{113302C3-4A41-B84B-8133-738665A050FD}" srcOrd="0" destOrd="0" presId="urn:microsoft.com/office/officeart/2008/layout/LinedList"/>
    <dgm:cxn modelId="{49704BF2-305C-4546-9ACA-413D9C35B7AD}" type="presParOf" srcId="{04714F23-4E08-7243-9DD9-2210B0D572FF}" destId="{99907B2D-95B7-8F40-9FAD-F4D6FF785CFC}" srcOrd="1" destOrd="0" presId="urn:microsoft.com/office/officeart/2008/layout/LinedList"/>
    <dgm:cxn modelId="{18AC23AF-D092-2447-B598-AD2363A58A30}" type="presParOf" srcId="{B6768FF3-9CC0-C240-8309-261CB97F2909}" destId="{6BA2F0A4-9C68-9847-A6F1-7F674ECBD4FA}" srcOrd="4" destOrd="0" presId="urn:microsoft.com/office/officeart/2008/layout/LinedList"/>
    <dgm:cxn modelId="{875C808B-CA14-D048-8F53-877BDA523034}" type="presParOf" srcId="{B6768FF3-9CC0-C240-8309-261CB97F2909}" destId="{BCF083B3-9CB0-634C-8349-0CAE13B3BB7D}" srcOrd="5" destOrd="0" presId="urn:microsoft.com/office/officeart/2008/layout/LinedList"/>
    <dgm:cxn modelId="{BBAD123E-EBF0-2A44-9CC2-B891890C1AAB}" type="presParOf" srcId="{BCF083B3-9CB0-634C-8349-0CAE13B3BB7D}" destId="{7CFC5527-3C2E-BF45-8E25-5487E0FAB8D4}" srcOrd="0" destOrd="0" presId="urn:microsoft.com/office/officeart/2008/layout/LinedList"/>
    <dgm:cxn modelId="{5F631709-D0CB-2943-AD06-ED9842ACCB0A}" type="presParOf" srcId="{BCF083B3-9CB0-634C-8349-0CAE13B3BB7D}" destId="{9E98E222-2CA6-2D49-A609-763806D8BE8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0FF636-1E69-4526-900E-3268630AA5A7}"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659D3ED7-0441-43F5-ADFC-AB78554FDF5D}">
      <dgm:prSet/>
      <dgm:spPr/>
      <dgm:t>
        <a:bodyPr/>
        <a:lstStyle/>
        <a:p>
          <a:r>
            <a:rPr lang="en-US" b="1" dirty="0"/>
            <a:t>DATA</a:t>
          </a:r>
          <a:endParaRPr lang="en-US" dirty="0"/>
        </a:p>
        <a:p>
          <a:r>
            <a:rPr lang="en-US" b="1" dirty="0"/>
            <a:t>By the spring of 2025, 100% of teachers at NSES will use data to make student-driven instructional decisions as evidenced by targeted growth on formative and summative assessments.</a:t>
          </a:r>
          <a:endParaRPr lang="en-US" dirty="0"/>
        </a:p>
      </dgm:t>
    </dgm:pt>
    <dgm:pt modelId="{B3E9F5CB-5F60-497F-97FE-F8FEF6614BDA}" type="parTrans" cxnId="{C00DD19D-708B-4FF3-AEC7-2FCAFA74539F}">
      <dgm:prSet/>
      <dgm:spPr/>
      <dgm:t>
        <a:bodyPr/>
        <a:lstStyle/>
        <a:p>
          <a:endParaRPr lang="en-US"/>
        </a:p>
      </dgm:t>
    </dgm:pt>
    <dgm:pt modelId="{8395298D-6AA3-48F7-9713-F1FCEEB6B30E}" type="sibTrans" cxnId="{C00DD19D-708B-4FF3-AEC7-2FCAFA74539F}">
      <dgm:prSet/>
      <dgm:spPr/>
      <dgm:t>
        <a:bodyPr/>
        <a:lstStyle/>
        <a:p>
          <a:endParaRPr lang="en-US"/>
        </a:p>
      </dgm:t>
    </dgm:pt>
    <dgm:pt modelId="{257D8F68-5548-4A50-8C1C-14CECB798769}">
      <dgm:prSet/>
      <dgm:spPr/>
      <dgm:t>
        <a:bodyPr/>
        <a:lstStyle/>
        <a:p>
          <a:r>
            <a:rPr lang="en-US" b="1" u="sng" dirty="0"/>
            <a:t>PLC</a:t>
          </a:r>
          <a:endParaRPr lang="en-US" dirty="0"/>
        </a:p>
        <a:p>
          <a:r>
            <a:rPr lang="en-US" b="1" dirty="0"/>
            <a:t>By the spring of 2025, 100% of PLCs at NSES will engage in strategic vertical and interdisciplinary conversations in order to plan for and respond to student mastery of learning as evidenced by the district Collaborative Teams walkthrough tool – specifically, “The Work” components. </a:t>
          </a:r>
          <a:endParaRPr lang="en-US" dirty="0"/>
        </a:p>
      </dgm:t>
    </dgm:pt>
    <dgm:pt modelId="{B22DEEF6-0F28-44A5-BFA7-238D9849F1E9}" type="parTrans" cxnId="{8EBB2AF2-27D8-483F-8124-210377E10D3C}">
      <dgm:prSet/>
      <dgm:spPr/>
      <dgm:t>
        <a:bodyPr/>
        <a:lstStyle/>
        <a:p>
          <a:endParaRPr lang="en-US"/>
        </a:p>
      </dgm:t>
    </dgm:pt>
    <dgm:pt modelId="{DF30AF78-3015-462E-AABD-ECD4D0B4483A}" type="sibTrans" cxnId="{8EBB2AF2-27D8-483F-8124-210377E10D3C}">
      <dgm:prSet/>
      <dgm:spPr/>
      <dgm:t>
        <a:bodyPr/>
        <a:lstStyle/>
        <a:p>
          <a:endParaRPr lang="en-US"/>
        </a:p>
      </dgm:t>
    </dgm:pt>
    <dgm:pt modelId="{D99AB106-B991-47E1-A76F-5DE52900B191}">
      <dgm:prSet/>
      <dgm:spPr/>
      <dgm:t>
        <a:bodyPr/>
        <a:lstStyle/>
        <a:p>
          <a:r>
            <a:rPr lang="en-US" b="1" u="sng" dirty="0"/>
            <a:t>MTSS</a:t>
          </a:r>
          <a:endParaRPr lang="en-US" dirty="0"/>
        </a:p>
        <a:p>
          <a:r>
            <a:rPr lang="en-US" b="1" dirty="0"/>
            <a:t>During the 2024-2025 school year, Northside will focus on four areas of the MTSS CIP Continuum to move from Beginning to Developing on each indicator.</a:t>
          </a:r>
        </a:p>
        <a:p>
          <a:endParaRPr lang="en-US" b="1" dirty="0"/>
        </a:p>
      </dgm:t>
    </dgm:pt>
    <dgm:pt modelId="{42C5DE32-80B9-4B58-A78C-AA8B458A8FCB}" type="parTrans" cxnId="{A0713056-F319-4755-840B-BFFE6153F37D}">
      <dgm:prSet/>
      <dgm:spPr/>
      <dgm:t>
        <a:bodyPr/>
        <a:lstStyle/>
        <a:p>
          <a:endParaRPr lang="en-US"/>
        </a:p>
      </dgm:t>
    </dgm:pt>
    <dgm:pt modelId="{FEFDCAFD-282D-48CF-993C-20201721F808}" type="sibTrans" cxnId="{A0713056-F319-4755-840B-BFFE6153F37D}">
      <dgm:prSet/>
      <dgm:spPr/>
      <dgm:t>
        <a:bodyPr/>
        <a:lstStyle/>
        <a:p>
          <a:endParaRPr lang="en-US"/>
        </a:p>
      </dgm:t>
    </dgm:pt>
    <dgm:pt modelId="{D11DD934-FFDB-8444-9122-D263558B22E1}">
      <dgm:prSet/>
      <dgm:spPr/>
      <dgm:t>
        <a:bodyPr/>
        <a:lstStyle/>
        <a:p>
          <a:r>
            <a:rPr lang="en-US" b="1" u="sng" dirty="0"/>
            <a:t>RESOURCE INEQUITY</a:t>
          </a:r>
        </a:p>
        <a:p>
          <a:r>
            <a:rPr lang="en-US" dirty="0"/>
            <a:t>By the 2025, the percentage of teachers who agree with the statement “Teachers have high expectations for student learning” will increase by 5%.</a:t>
          </a:r>
        </a:p>
      </dgm:t>
    </dgm:pt>
    <dgm:pt modelId="{7D0E3BB3-7A61-B642-995D-D253FC1C6102}" type="parTrans" cxnId="{6F448FEC-5F43-A047-8468-E5D234BD594C}">
      <dgm:prSet/>
      <dgm:spPr/>
      <dgm:t>
        <a:bodyPr/>
        <a:lstStyle/>
        <a:p>
          <a:endParaRPr lang="en-US"/>
        </a:p>
      </dgm:t>
    </dgm:pt>
    <dgm:pt modelId="{69B2C62F-4521-764B-9026-DB78431F8ABD}" type="sibTrans" cxnId="{6F448FEC-5F43-A047-8468-E5D234BD594C}">
      <dgm:prSet/>
      <dgm:spPr/>
      <dgm:t>
        <a:bodyPr/>
        <a:lstStyle/>
        <a:p>
          <a:endParaRPr lang="en-US"/>
        </a:p>
      </dgm:t>
    </dgm:pt>
    <dgm:pt modelId="{B6768FF3-9CC0-C240-8309-261CB97F2909}" type="pres">
      <dgm:prSet presAssocID="{3E0FF636-1E69-4526-900E-3268630AA5A7}" presName="vert0" presStyleCnt="0">
        <dgm:presLayoutVars>
          <dgm:dir/>
          <dgm:animOne val="branch"/>
          <dgm:animLvl val="lvl"/>
        </dgm:presLayoutVars>
      </dgm:prSet>
      <dgm:spPr/>
    </dgm:pt>
    <dgm:pt modelId="{E7D9F592-E2BB-3746-A84E-63F13970166D}" type="pres">
      <dgm:prSet presAssocID="{659D3ED7-0441-43F5-ADFC-AB78554FDF5D}" presName="thickLine" presStyleLbl="alignNode1" presStyleIdx="0" presStyleCnt="4"/>
      <dgm:spPr/>
    </dgm:pt>
    <dgm:pt modelId="{AA2B030F-8DE9-1042-B8B9-B08169BEDA00}" type="pres">
      <dgm:prSet presAssocID="{659D3ED7-0441-43F5-ADFC-AB78554FDF5D}" presName="horz1" presStyleCnt="0"/>
      <dgm:spPr/>
    </dgm:pt>
    <dgm:pt modelId="{CB372393-3E42-CB45-857A-F6C2A7CC987E}" type="pres">
      <dgm:prSet presAssocID="{659D3ED7-0441-43F5-ADFC-AB78554FDF5D}" presName="tx1" presStyleLbl="revTx" presStyleIdx="0" presStyleCnt="4"/>
      <dgm:spPr/>
    </dgm:pt>
    <dgm:pt modelId="{F24D0B7D-EEBF-364B-B726-B079E7072675}" type="pres">
      <dgm:prSet presAssocID="{659D3ED7-0441-43F5-ADFC-AB78554FDF5D}" presName="vert1" presStyleCnt="0"/>
      <dgm:spPr/>
    </dgm:pt>
    <dgm:pt modelId="{B4FF0095-99AB-7D4B-8F00-827B567E2FD0}" type="pres">
      <dgm:prSet presAssocID="{257D8F68-5548-4A50-8C1C-14CECB798769}" presName="thickLine" presStyleLbl="alignNode1" presStyleIdx="1" presStyleCnt="4"/>
      <dgm:spPr/>
    </dgm:pt>
    <dgm:pt modelId="{04714F23-4E08-7243-9DD9-2210B0D572FF}" type="pres">
      <dgm:prSet presAssocID="{257D8F68-5548-4A50-8C1C-14CECB798769}" presName="horz1" presStyleCnt="0"/>
      <dgm:spPr/>
    </dgm:pt>
    <dgm:pt modelId="{113302C3-4A41-B84B-8133-738665A050FD}" type="pres">
      <dgm:prSet presAssocID="{257D8F68-5548-4A50-8C1C-14CECB798769}" presName="tx1" presStyleLbl="revTx" presStyleIdx="1" presStyleCnt="4"/>
      <dgm:spPr/>
    </dgm:pt>
    <dgm:pt modelId="{99907B2D-95B7-8F40-9FAD-F4D6FF785CFC}" type="pres">
      <dgm:prSet presAssocID="{257D8F68-5548-4A50-8C1C-14CECB798769}" presName="vert1" presStyleCnt="0"/>
      <dgm:spPr/>
    </dgm:pt>
    <dgm:pt modelId="{6BA2F0A4-9C68-9847-A6F1-7F674ECBD4FA}" type="pres">
      <dgm:prSet presAssocID="{D99AB106-B991-47E1-A76F-5DE52900B191}" presName="thickLine" presStyleLbl="alignNode1" presStyleIdx="2" presStyleCnt="4"/>
      <dgm:spPr/>
    </dgm:pt>
    <dgm:pt modelId="{BCF083B3-9CB0-634C-8349-0CAE13B3BB7D}" type="pres">
      <dgm:prSet presAssocID="{D99AB106-B991-47E1-A76F-5DE52900B191}" presName="horz1" presStyleCnt="0"/>
      <dgm:spPr/>
    </dgm:pt>
    <dgm:pt modelId="{7CFC5527-3C2E-BF45-8E25-5487E0FAB8D4}" type="pres">
      <dgm:prSet presAssocID="{D99AB106-B991-47E1-A76F-5DE52900B191}" presName="tx1" presStyleLbl="revTx" presStyleIdx="2" presStyleCnt="4"/>
      <dgm:spPr/>
    </dgm:pt>
    <dgm:pt modelId="{9E98E222-2CA6-2D49-A609-763806D8BE8E}" type="pres">
      <dgm:prSet presAssocID="{D99AB106-B991-47E1-A76F-5DE52900B191}" presName="vert1" presStyleCnt="0"/>
      <dgm:spPr/>
    </dgm:pt>
    <dgm:pt modelId="{B7481227-2AE8-9F43-AF05-C18BCFE2958C}" type="pres">
      <dgm:prSet presAssocID="{D11DD934-FFDB-8444-9122-D263558B22E1}" presName="thickLine" presStyleLbl="alignNode1" presStyleIdx="3" presStyleCnt="4"/>
      <dgm:spPr/>
    </dgm:pt>
    <dgm:pt modelId="{28AA11CE-73B5-E44D-BAFA-44D2571218B0}" type="pres">
      <dgm:prSet presAssocID="{D11DD934-FFDB-8444-9122-D263558B22E1}" presName="horz1" presStyleCnt="0"/>
      <dgm:spPr/>
    </dgm:pt>
    <dgm:pt modelId="{7EFAD922-5302-B145-80EC-D173D6F65B21}" type="pres">
      <dgm:prSet presAssocID="{D11DD934-FFDB-8444-9122-D263558B22E1}" presName="tx1" presStyleLbl="revTx" presStyleIdx="3" presStyleCnt="4"/>
      <dgm:spPr/>
    </dgm:pt>
    <dgm:pt modelId="{F56A72BF-161D-8F45-A10E-C2FD6F9B90D2}" type="pres">
      <dgm:prSet presAssocID="{D11DD934-FFDB-8444-9122-D263558B22E1}" presName="vert1" presStyleCnt="0"/>
      <dgm:spPr/>
    </dgm:pt>
  </dgm:ptLst>
  <dgm:cxnLst>
    <dgm:cxn modelId="{D3C21A42-110A-DC41-87B3-91FE26DF8F80}" type="presOf" srcId="{D11DD934-FFDB-8444-9122-D263558B22E1}" destId="{7EFAD922-5302-B145-80EC-D173D6F65B21}" srcOrd="0" destOrd="0" presId="urn:microsoft.com/office/officeart/2008/layout/LinedList"/>
    <dgm:cxn modelId="{739CF56B-ADEC-BA40-B74C-41B91F4A9C06}" type="presOf" srcId="{D99AB106-B991-47E1-A76F-5DE52900B191}" destId="{7CFC5527-3C2E-BF45-8E25-5487E0FAB8D4}" srcOrd="0" destOrd="0" presId="urn:microsoft.com/office/officeart/2008/layout/LinedList"/>
    <dgm:cxn modelId="{A0713056-F319-4755-840B-BFFE6153F37D}" srcId="{3E0FF636-1E69-4526-900E-3268630AA5A7}" destId="{D99AB106-B991-47E1-A76F-5DE52900B191}" srcOrd="2" destOrd="0" parTransId="{42C5DE32-80B9-4B58-A78C-AA8B458A8FCB}" sibTransId="{FEFDCAFD-282D-48CF-993C-20201721F808}"/>
    <dgm:cxn modelId="{C00DD19D-708B-4FF3-AEC7-2FCAFA74539F}" srcId="{3E0FF636-1E69-4526-900E-3268630AA5A7}" destId="{659D3ED7-0441-43F5-ADFC-AB78554FDF5D}" srcOrd="0" destOrd="0" parTransId="{B3E9F5CB-5F60-497F-97FE-F8FEF6614BDA}" sibTransId="{8395298D-6AA3-48F7-9713-F1FCEEB6B30E}"/>
    <dgm:cxn modelId="{9649BCB9-E8FA-D243-BFD9-885AEF853F81}" type="presOf" srcId="{257D8F68-5548-4A50-8C1C-14CECB798769}" destId="{113302C3-4A41-B84B-8133-738665A050FD}" srcOrd="0" destOrd="0" presId="urn:microsoft.com/office/officeart/2008/layout/LinedList"/>
    <dgm:cxn modelId="{FB88B7DF-C070-D841-82B4-CC93ACE4854B}" type="presOf" srcId="{659D3ED7-0441-43F5-ADFC-AB78554FDF5D}" destId="{CB372393-3E42-CB45-857A-F6C2A7CC987E}" srcOrd="0" destOrd="0" presId="urn:microsoft.com/office/officeart/2008/layout/LinedList"/>
    <dgm:cxn modelId="{6F448FEC-5F43-A047-8468-E5D234BD594C}" srcId="{3E0FF636-1E69-4526-900E-3268630AA5A7}" destId="{D11DD934-FFDB-8444-9122-D263558B22E1}" srcOrd="3" destOrd="0" parTransId="{7D0E3BB3-7A61-B642-995D-D253FC1C6102}" sibTransId="{69B2C62F-4521-764B-9026-DB78431F8ABD}"/>
    <dgm:cxn modelId="{8EBB2AF2-27D8-483F-8124-210377E10D3C}" srcId="{3E0FF636-1E69-4526-900E-3268630AA5A7}" destId="{257D8F68-5548-4A50-8C1C-14CECB798769}" srcOrd="1" destOrd="0" parTransId="{B22DEEF6-0F28-44A5-BFA7-238D9849F1E9}" sibTransId="{DF30AF78-3015-462E-AABD-ECD4D0B4483A}"/>
    <dgm:cxn modelId="{96D84CFF-FBE1-BA42-A6B9-9C53C9F35F70}" type="presOf" srcId="{3E0FF636-1E69-4526-900E-3268630AA5A7}" destId="{B6768FF3-9CC0-C240-8309-261CB97F2909}" srcOrd="0" destOrd="0" presId="urn:microsoft.com/office/officeart/2008/layout/LinedList"/>
    <dgm:cxn modelId="{13FA84C0-A824-AE41-BC46-B25D533995DE}" type="presParOf" srcId="{B6768FF3-9CC0-C240-8309-261CB97F2909}" destId="{E7D9F592-E2BB-3746-A84E-63F13970166D}" srcOrd="0" destOrd="0" presId="urn:microsoft.com/office/officeart/2008/layout/LinedList"/>
    <dgm:cxn modelId="{64769C63-4C38-BC48-B4A0-B3E317CF5AE9}" type="presParOf" srcId="{B6768FF3-9CC0-C240-8309-261CB97F2909}" destId="{AA2B030F-8DE9-1042-B8B9-B08169BEDA00}" srcOrd="1" destOrd="0" presId="urn:microsoft.com/office/officeart/2008/layout/LinedList"/>
    <dgm:cxn modelId="{B1D658AB-8358-EB44-9A7E-249DA83FC89B}" type="presParOf" srcId="{AA2B030F-8DE9-1042-B8B9-B08169BEDA00}" destId="{CB372393-3E42-CB45-857A-F6C2A7CC987E}" srcOrd="0" destOrd="0" presId="urn:microsoft.com/office/officeart/2008/layout/LinedList"/>
    <dgm:cxn modelId="{7AF10B77-98BA-0D43-8B53-67AB1BED32F3}" type="presParOf" srcId="{AA2B030F-8DE9-1042-B8B9-B08169BEDA00}" destId="{F24D0B7D-EEBF-364B-B726-B079E7072675}" srcOrd="1" destOrd="0" presId="urn:microsoft.com/office/officeart/2008/layout/LinedList"/>
    <dgm:cxn modelId="{272169DB-C1A6-9B45-AAEC-9DCCC1E54831}" type="presParOf" srcId="{B6768FF3-9CC0-C240-8309-261CB97F2909}" destId="{B4FF0095-99AB-7D4B-8F00-827B567E2FD0}" srcOrd="2" destOrd="0" presId="urn:microsoft.com/office/officeart/2008/layout/LinedList"/>
    <dgm:cxn modelId="{E2B47AEA-6F75-564B-8AF8-135BE0738612}" type="presParOf" srcId="{B6768FF3-9CC0-C240-8309-261CB97F2909}" destId="{04714F23-4E08-7243-9DD9-2210B0D572FF}" srcOrd="3" destOrd="0" presId="urn:microsoft.com/office/officeart/2008/layout/LinedList"/>
    <dgm:cxn modelId="{FBC9FEC1-8BD0-6A49-96DF-341A48680576}" type="presParOf" srcId="{04714F23-4E08-7243-9DD9-2210B0D572FF}" destId="{113302C3-4A41-B84B-8133-738665A050FD}" srcOrd="0" destOrd="0" presId="urn:microsoft.com/office/officeart/2008/layout/LinedList"/>
    <dgm:cxn modelId="{49704BF2-305C-4546-9ACA-413D9C35B7AD}" type="presParOf" srcId="{04714F23-4E08-7243-9DD9-2210B0D572FF}" destId="{99907B2D-95B7-8F40-9FAD-F4D6FF785CFC}" srcOrd="1" destOrd="0" presId="urn:microsoft.com/office/officeart/2008/layout/LinedList"/>
    <dgm:cxn modelId="{18AC23AF-D092-2447-B598-AD2363A58A30}" type="presParOf" srcId="{B6768FF3-9CC0-C240-8309-261CB97F2909}" destId="{6BA2F0A4-9C68-9847-A6F1-7F674ECBD4FA}" srcOrd="4" destOrd="0" presId="urn:microsoft.com/office/officeart/2008/layout/LinedList"/>
    <dgm:cxn modelId="{875C808B-CA14-D048-8F53-877BDA523034}" type="presParOf" srcId="{B6768FF3-9CC0-C240-8309-261CB97F2909}" destId="{BCF083B3-9CB0-634C-8349-0CAE13B3BB7D}" srcOrd="5" destOrd="0" presId="urn:microsoft.com/office/officeart/2008/layout/LinedList"/>
    <dgm:cxn modelId="{BBAD123E-EBF0-2A44-9CC2-B891890C1AAB}" type="presParOf" srcId="{BCF083B3-9CB0-634C-8349-0CAE13B3BB7D}" destId="{7CFC5527-3C2E-BF45-8E25-5487E0FAB8D4}" srcOrd="0" destOrd="0" presId="urn:microsoft.com/office/officeart/2008/layout/LinedList"/>
    <dgm:cxn modelId="{5F631709-D0CB-2943-AD06-ED9842ACCB0A}" type="presParOf" srcId="{BCF083B3-9CB0-634C-8349-0CAE13B3BB7D}" destId="{9E98E222-2CA6-2D49-A609-763806D8BE8E}" srcOrd="1" destOrd="0" presId="urn:microsoft.com/office/officeart/2008/layout/LinedList"/>
    <dgm:cxn modelId="{49F4E6CC-56CE-B54C-88CB-A85952B4118D}" type="presParOf" srcId="{B6768FF3-9CC0-C240-8309-261CB97F2909}" destId="{B7481227-2AE8-9F43-AF05-C18BCFE2958C}" srcOrd="6" destOrd="0" presId="urn:microsoft.com/office/officeart/2008/layout/LinedList"/>
    <dgm:cxn modelId="{3F3E25DD-3905-324D-9028-3AE2BDF34C20}" type="presParOf" srcId="{B6768FF3-9CC0-C240-8309-261CB97F2909}" destId="{28AA11CE-73B5-E44D-BAFA-44D2571218B0}" srcOrd="7" destOrd="0" presId="urn:microsoft.com/office/officeart/2008/layout/LinedList"/>
    <dgm:cxn modelId="{1DFF3780-2FCA-8144-92D3-EC4DAD48E7B3}" type="presParOf" srcId="{28AA11CE-73B5-E44D-BAFA-44D2571218B0}" destId="{7EFAD922-5302-B145-80EC-D173D6F65B21}" srcOrd="0" destOrd="0" presId="urn:microsoft.com/office/officeart/2008/layout/LinedList"/>
    <dgm:cxn modelId="{6C5D90F0-64EB-7849-BA4F-625DE06439BE}" type="presParOf" srcId="{28AA11CE-73B5-E44D-BAFA-44D2571218B0}" destId="{F56A72BF-161D-8F45-A10E-C2FD6F9B90D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4B217F-DF0B-E941-AB4C-00BF21F9F06A}">
      <dsp:nvSpPr>
        <dsp:cNvPr id="0" name=""/>
        <dsp:cNvSpPr/>
      </dsp:nvSpPr>
      <dsp:spPr>
        <a:xfrm>
          <a:off x="0" y="37662"/>
          <a:ext cx="7290197" cy="19305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Title 1 is a law under the Elementary and Secondary Education Act (ESEA) of 1965 which provides federal funds for compensatory educational services.</a:t>
          </a:r>
        </a:p>
      </dsp:txBody>
      <dsp:txXfrm>
        <a:off x="94239" y="131901"/>
        <a:ext cx="7101719" cy="1742022"/>
      </dsp:txXfrm>
    </dsp:sp>
    <dsp:sp modelId="{091481CE-C9B9-3849-9C7D-2B66F5BFEFC3}">
      <dsp:nvSpPr>
        <dsp:cNvPr id="0" name=""/>
        <dsp:cNvSpPr/>
      </dsp:nvSpPr>
      <dsp:spPr>
        <a:xfrm>
          <a:off x="0" y="2054562"/>
          <a:ext cx="7290197" cy="193050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Northside instruction covers SC State Standards</a:t>
          </a:r>
        </a:p>
      </dsp:txBody>
      <dsp:txXfrm>
        <a:off x="94239" y="2148801"/>
        <a:ext cx="7101719" cy="17420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CF0F6-6B7D-4849-9328-23A2A9001B7F}">
      <dsp:nvSpPr>
        <dsp:cNvPr id="0" name=""/>
        <dsp:cNvSpPr/>
      </dsp:nvSpPr>
      <dsp:spPr>
        <a:xfrm>
          <a:off x="0" y="328524"/>
          <a:ext cx="4231481" cy="2098980"/>
        </a:xfrm>
        <a:prstGeom prst="roundRect">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Compensatory means “extra”.  </a:t>
          </a:r>
        </a:p>
      </dsp:txBody>
      <dsp:txXfrm>
        <a:off x="102464" y="430988"/>
        <a:ext cx="4026553" cy="1894052"/>
      </dsp:txXfrm>
    </dsp:sp>
    <dsp:sp modelId="{B2711B2A-9C87-C543-B09D-23C18C27C78A}">
      <dsp:nvSpPr>
        <dsp:cNvPr id="0" name=""/>
        <dsp:cNvSpPr/>
      </dsp:nvSpPr>
      <dsp:spPr>
        <a:xfrm>
          <a:off x="0" y="2493745"/>
          <a:ext cx="4231481" cy="2098980"/>
        </a:xfrm>
        <a:prstGeom prst="roundRect">
          <a:avLst/>
        </a:prstGeom>
        <a:gradFill rotWithShape="0">
          <a:gsLst>
            <a:gs pos="0">
              <a:schemeClr val="accent2">
                <a:hueOff val="-1446200"/>
                <a:satOff val="-9924"/>
                <a:lumOff val="5098"/>
                <a:alphaOff val="0"/>
                <a:tint val="100000"/>
                <a:shade val="85000"/>
                <a:satMod val="100000"/>
                <a:lumMod val="100000"/>
              </a:schemeClr>
            </a:gs>
            <a:gs pos="100000">
              <a:schemeClr val="accent2">
                <a:hueOff val="-1446200"/>
                <a:satOff val="-9924"/>
                <a:lumOff val="5098"/>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Title 1 provides extra money for teachers, instructional assistants, funding for staff development, and additional materials and supplies in all subject areas for eligible schools.</a:t>
          </a:r>
        </a:p>
      </dsp:txBody>
      <dsp:txXfrm>
        <a:off x="102464" y="2596209"/>
        <a:ext cx="4026553" cy="18940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9F592-E2BB-3746-A84E-63F13970166D}">
      <dsp:nvSpPr>
        <dsp:cNvPr id="0" name=""/>
        <dsp:cNvSpPr/>
      </dsp:nvSpPr>
      <dsp:spPr>
        <a:xfrm>
          <a:off x="0" y="2402"/>
          <a:ext cx="4231481" cy="0"/>
        </a:xfrm>
        <a:prstGeom prst="lin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CB372393-3E42-CB45-857A-F6C2A7CC987E}">
      <dsp:nvSpPr>
        <dsp:cNvPr id="0" name=""/>
        <dsp:cNvSpPr/>
      </dsp:nvSpPr>
      <dsp:spPr>
        <a:xfrm>
          <a:off x="0" y="2402"/>
          <a:ext cx="4231481"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Northside’s poverty index was determined to be 73.96%</a:t>
          </a:r>
        </a:p>
      </dsp:txBody>
      <dsp:txXfrm>
        <a:off x="0" y="2402"/>
        <a:ext cx="4231481" cy="1638814"/>
      </dsp:txXfrm>
    </dsp:sp>
    <dsp:sp modelId="{B4FF0095-99AB-7D4B-8F00-827B567E2FD0}">
      <dsp:nvSpPr>
        <dsp:cNvPr id="0" name=""/>
        <dsp:cNvSpPr/>
      </dsp:nvSpPr>
      <dsp:spPr>
        <a:xfrm>
          <a:off x="0" y="1641217"/>
          <a:ext cx="4231481" cy="0"/>
        </a:xfrm>
        <a:prstGeom prst="line">
          <a:avLst/>
        </a:prstGeom>
        <a:gradFill rotWithShape="0">
          <a:gsLst>
            <a:gs pos="0">
              <a:schemeClr val="accent2">
                <a:hueOff val="-723100"/>
                <a:satOff val="-4962"/>
                <a:lumOff val="2549"/>
                <a:alphaOff val="0"/>
                <a:tint val="100000"/>
                <a:shade val="85000"/>
                <a:satMod val="100000"/>
                <a:lumMod val="100000"/>
              </a:schemeClr>
            </a:gs>
            <a:gs pos="100000">
              <a:schemeClr val="accent2">
                <a:hueOff val="-723100"/>
                <a:satOff val="-4962"/>
                <a:lumOff val="2549"/>
                <a:alphaOff val="0"/>
                <a:tint val="90000"/>
                <a:shade val="100000"/>
                <a:satMod val="150000"/>
                <a:lumMod val="100000"/>
              </a:schemeClr>
            </a:gs>
          </a:gsLst>
          <a:path path="circle">
            <a:fillToRect l="100000" t="100000" r="100000" b="100000"/>
          </a:path>
        </a:gradFill>
        <a:ln w="9525" cap="flat" cmpd="sng" algn="ctr">
          <a:solidFill>
            <a:schemeClr val="accent2">
              <a:hueOff val="-723100"/>
              <a:satOff val="-4962"/>
              <a:lumOff val="2549"/>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113302C3-4A41-B84B-8133-738665A050FD}">
      <dsp:nvSpPr>
        <dsp:cNvPr id="0" name=""/>
        <dsp:cNvSpPr/>
      </dsp:nvSpPr>
      <dsp:spPr>
        <a:xfrm>
          <a:off x="0" y="1641217"/>
          <a:ext cx="4231481"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Because our poverty index is greater than 40%, we qualify as a Schoolwide Title 1 Program.  </a:t>
          </a:r>
        </a:p>
      </dsp:txBody>
      <dsp:txXfrm>
        <a:off x="0" y="1641217"/>
        <a:ext cx="4231481" cy="1638814"/>
      </dsp:txXfrm>
    </dsp:sp>
    <dsp:sp modelId="{6BA2F0A4-9C68-9847-A6F1-7F674ECBD4FA}">
      <dsp:nvSpPr>
        <dsp:cNvPr id="0" name=""/>
        <dsp:cNvSpPr/>
      </dsp:nvSpPr>
      <dsp:spPr>
        <a:xfrm>
          <a:off x="0" y="3280032"/>
          <a:ext cx="4231481" cy="0"/>
        </a:xfrm>
        <a:prstGeom prst="line">
          <a:avLst/>
        </a:prstGeom>
        <a:gradFill rotWithShape="0">
          <a:gsLst>
            <a:gs pos="0">
              <a:schemeClr val="accent2">
                <a:hueOff val="-1446200"/>
                <a:satOff val="-9924"/>
                <a:lumOff val="5098"/>
                <a:alphaOff val="0"/>
                <a:tint val="100000"/>
                <a:shade val="85000"/>
                <a:satMod val="100000"/>
                <a:lumMod val="100000"/>
              </a:schemeClr>
            </a:gs>
            <a:gs pos="100000">
              <a:schemeClr val="accent2">
                <a:hueOff val="-1446200"/>
                <a:satOff val="-9924"/>
                <a:lumOff val="5098"/>
                <a:alphaOff val="0"/>
                <a:tint val="90000"/>
                <a:shade val="100000"/>
                <a:satMod val="150000"/>
                <a:lumMod val="100000"/>
              </a:schemeClr>
            </a:gs>
          </a:gsLst>
          <a:path path="circle">
            <a:fillToRect l="100000" t="100000" r="100000" b="100000"/>
          </a:path>
        </a:gradFill>
        <a:ln w="9525" cap="flat" cmpd="sng" algn="ctr">
          <a:solidFill>
            <a:schemeClr val="accent2">
              <a:hueOff val="-1446200"/>
              <a:satOff val="-9924"/>
              <a:lumOff val="5098"/>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7CFC5527-3C2E-BF45-8E25-5487E0FAB8D4}">
      <dsp:nvSpPr>
        <dsp:cNvPr id="0" name=""/>
        <dsp:cNvSpPr/>
      </dsp:nvSpPr>
      <dsp:spPr>
        <a:xfrm>
          <a:off x="0" y="3280032"/>
          <a:ext cx="4231481"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That means </a:t>
          </a:r>
          <a:r>
            <a:rPr lang="en-US" sz="2800" b="1" i="1" kern="1200" dirty="0"/>
            <a:t>all</a:t>
          </a:r>
          <a:r>
            <a:rPr lang="en-US" sz="2800" kern="1200" dirty="0"/>
            <a:t> students benefit from these extra funds and services.</a:t>
          </a:r>
        </a:p>
      </dsp:txBody>
      <dsp:txXfrm>
        <a:off x="0" y="3280032"/>
        <a:ext cx="4231481" cy="16388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E06B8-14C0-714A-9243-57938E1DECA7}">
      <dsp:nvSpPr>
        <dsp:cNvPr id="0" name=""/>
        <dsp:cNvSpPr/>
      </dsp:nvSpPr>
      <dsp:spPr>
        <a:xfrm>
          <a:off x="0" y="373615"/>
          <a:ext cx="4231481" cy="797940"/>
        </a:xfrm>
        <a:prstGeom prst="roundRect">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Instructional Interventionist – Small Group instruction for 4</a:t>
          </a:r>
          <a:r>
            <a:rPr lang="en-US" sz="1600" kern="1200" baseline="30000" dirty="0"/>
            <a:t>th</a:t>
          </a:r>
          <a:r>
            <a:rPr lang="en-US" sz="1600" kern="1200" dirty="0"/>
            <a:t> and 5</a:t>
          </a:r>
          <a:r>
            <a:rPr lang="en-US" sz="1600" kern="1200" baseline="30000" dirty="0"/>
            <a:t>th</a:t>
          </a:r>
          <a:r>
            <a:rPr lang="en-US" sz="1600" kern="1200" dirty="0"/>
            <a:t> Grades</a:t>
          </a:r>
        </a:p>
      </dsp:txBody>
      <dsp:txXfrm>
        <a:off x="38952" y="412567"/>
        <a:ext cx="4153577" cy="720036"/>
      </dsp:txXfrm>
    </dsp:sp>
    <dsp:sp modelId="{85E031D3-0CCF-4F47-8C38-A29968C56028}">
      <dsp:nvSpPr>
        <dsp:cNvPr id="0" name=""/>
        <dsp:cNvSpPr/>
      </dsp:nvSpPr>
      <dsp:spPr>
        <a:xfrm>
          <a:off x="0" y="1217635"/>
          <a:ext cx="4231481" cy="797940"/>
        </a:xfrm>
        <a:prstGeom prst="roundRect">
          <a:avLst/>
        </a:prstGeom>
        <a:gradFill rotWithShape="0">
          <a:gsLst>
            <a:gs pos="0">
              <a:schemeClr val="accent2">
                <a:hueOff val="-361550"/>
                <a:satOff val="-2481"/>
                <a:lumOff val="1275"/>
                <a:alphaOff val="0"/>
                <a:tint val="100000"/>
                <a:shade val="85000"/>
                <a:satMod val="100000"/>
                <a:lumMod val="100000"/>
              </a:schemeClr>
            </a:gs>
            <a:gs pos="100000">
              <a:schemeClr val="accent2">
                <a:hueOff val="-361550"/>
                <a:satOff val="-2481"/>
                <a:lumOff val="1275"/>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Early Literacy Interventionists - Works 1-on-1 with 1</a:t>
          </a:r>
          <a:r>
            <a:rPr lang="en-US" sz="1600" kern="1200" baseline="30000" dirty="0"/>
            <a:t>st</a:t>
          </a:r>
          <a:r>
            <a:rPr lang="en-US" sz="1600" kern="1200" dirty="0"/>
            <a:t> grade students &amp; Small group instruction for K, 1</a:t>
          </a:r>
          <a:r>
            <a:rPr lang="en-US" sz="1600" kern="1200" baseline="30000" dirty="0"/>
            <a:t>st</a:t>
          </a:r>
          <a:r>
            <a:rPr lang="en-US" sz="1600" kern="1200" dirty="0"/>
            <a:t>, 2</a:t>
          </a:r>
          <a:r>
            <a:rPr lang="en-US" sz="1600" kern="1200" baseline="30000" dirty="0"/>
            <a:t>nd</a:t>
          </a:r>
          <a:r>
            <a:rPr lang="en-US" sz="1600" kern="1200" dirty="0"/>
            <a:t> and 3</a:t>
          </a:r>
          <a:r>
            <a:rPr lang="en-US" sz="1600" kern="1200" baseline="30000" dirty="0"/>
            <a:t>rd</a:t>
          </a:r>
          <a:r>
            <a:rPr lang="en-US" sz="1600" kern="1200" dirty="0"/>
            <a:t> grade students</a:t>
          </a:r>
        </a:p>
      </dsp:txBody>
      <dsp:txXfrm>
        <a:off x="38952" y="1256587"/>
        <a:ext cx="4153577" cy="720036"/>
      </dsp:txXfrm>
    </dsp:sp>
    <dsp:sp modelId="{70E2E720-39E7-E643-8D8B-082163AE8027}">
      <dsp:nvSpPr>
        <dsp:cNvPr id="0" name=""/>
        <dsp:cNvSpPr/>
      </dsp:nvSpPr>
      <dsp:spPr>
        <a:xfrm>
          <a:off x="0" y="2061655"/>
          <a:ext cx="4231481" cy="797940"/>
        </a:xfrm>
        <a:prstGeom prst="roundRect">
          <a:avLst/>
        </a:prstGeom>
        <a:gradFill rotWithShape="0">
          <a:gsLst>
            <a:gs pos="0">
              <a:schemeClr val="accent2">
                <a:hueOff val="-723100"/>
                <a:satOff val="-4962"/>
                <a:lumOff val="2549"/>
                <a:alphaOff val="0"/>
                <a:tint val="100000"/>
                <a:shade val="85000"/>
                <a:satMod val="100000"/>
                <a:lumMod val="100000"/>
              </a:schemeClr>
            </a:gs>
            <a:gs pos="100000">
              <a:schemeClr val="accent2">
                <a:hueOff val="-723100"/>
                <a:satOff val="-4962"/>
                <a:lumOff val="2549"/>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Instructional Assistant – Works with small groups of students in classrooms or pull-out settings.</a:t>
          </a:r>
        </a:p>
      </dsp:txBody>
      <dsp:txXfrm>
        <a:off x="38952" y="2100607"/>
        <a:ext cx="4153577" cy="720036"/>
      </dsp:txXfrm>
    </dsp:sp>
    <dsp:sp modelId="{E0A29C90-48A0-814D-8FA8-F5F6C01D2970}">
      <dsp:nvSpPr>
        <dsp:cNvPr id="0" name=""/>
        <dsp:cNvSpPr/>
      </dsp:nvSpPr>
      <dsp:spPr>
        <a:xfrm>
          <a:off x="0" y="2905675"/>
          <a:ext cx="4231481" cy="797940"/>
        </a:xfrm>
        <a:prstGeom prst="roundRect">
          <a:avLst/>
        </a:prstGeom>
        <a:gradFill rotWithShape="0">
          <a:gsLst>
            <a:gs pos="0">
              <a:schemeClr val="accent2">
                <a:hueOff val="-1084650"/>
                <a:satOff val="-7443"/>
                <a:lumOff val="3824"/>
                <a:alphaOff val="0"/>
                <a:tint val="100000"/>
                <a:shade val="85000"/>
                <a:satMod val="100000"/>
                <a:lumMod val="100000"/>
              </a:schemeClr>
            </a:gs>
            <a:gs pos="100000">
              <a:schemeClr val="accent2">
                <a:hueOff val="-1084650"/>
                <a:satOff val="-7443"/>
                <a:lumOff val="3824"/>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Professional Development ~ Leader in Me, Arts Integration, Teacher Leadership</a:t>
          </a:r>
        </a:p>
      </dsp:txBody>
      <dsp:txXfrm>
        <a:off x="38952" y="2944627"/>
        <a:ext cx="4153577" cy="720036"/>
      </dsp:txXfrm>
    </dsp:sp>
    <dsp:sp modelId="{9CC37C12-763F-C048-8A51-D098B6BB2B8B}">
      <dsp:nvSpPr>
        <dsp:cNvPr id="0" name=""/>
        <dsp:cNvSpPr/>
      </dsp:nvSpPr>
      <dsp:spPr>
        <a:xfrm>
          <a:off x="0" y="3749695"/>
          <a:ext cx="4231481" cy="797940"/>
        </a:xfrm>
        <a:prstGeom prst="roundRect">
          <a:avLst/>
        </a:prstGeom>
        <a:gradFill rotWithShape="0">
          <a:gsLst>
            <a:gs pos="0">
              <a:schemeClr val="accent2">
                <a:hueOff val="-1446200"/>
                <a:satOff val="-9924"/>
                <a:lumOff val="5098"/>
                <a:alphaOff val="0"/>
                <a:tint val="100000"/>
                <a:shade val="85000"/>
                <a:satMod val="100000"/>
                <a:lumMod val="100000"/>
              </a:schemeClr>
            </a:gs>
            <a:gs pos="100000">
              <a:schemeClr val="accent2">
                <a:hueOff val="-1446200"/>
                <a:satOff val="-9924"/>
                <a:lumOff val="5098"/>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Instructional Supplies to support: all students, Math &amp; ELA Instruction and Parent Engagement.</a:t>
          </a:r>
        </a:p>
      </dsp:txBody>
      <dsp:txXfrm>
        <a:off x="38952" y="3788647"/>
        <a:ext cx="4153577" cy="7200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8783CE-29D3-3340-AA26-79804B1F8859}">
      <dsp:nvSpPr>
        <dsp:cNvPr id="0" name=""/>
        <dsp:cNvSpPr/>
      </dsp:nvSpPr>
      <dsp:spPr>
        <a:xfrm>
          <a:off x="2394" y="347945"/>
          <a:ext cx="1899456" cy="2659238"/>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089" tIns="330200" rIns="148089" bIns="330200" numCol="1" spcCol="1270" anchor="t" anchorCtr="0">
          <a:noAutofit/>
        </a:bodyPr>
        <a:lstStyle/>
        <a:p>
          <a:pPr marL="0" lvl="0" indent="0" algn="l" defTabSz="800100">
            <a:lnSpc>
              <a:spcPct val="90000"/>
            </a:lnSpc>
            <a:spcBef>
              <a:spcPct val="0"/>
            </a:spcBef>
            <a:spcAft>
              <a:spcPct val="35000"/>
            </a:spcAft>
            <a:buNone/>
          </a:pPr>
          <a:r>
            <a:rPr lang="en-US" sz="1800" kern="1200"/>
            <a:t>Title 1 link on our website</a:t>
          </a:r>
        </a:p>
      </dsp:txBody>
      <dsp:txXfrm>
        <a:off x="2394" y="1358456"/>
        <a:ext cx="1899456" cy="1595543"/>
      </dsp:txXfrm>
    </dsp:sp>
    <dsp:sp modelId="{A406F4C9-B17C-934D-8C62-A0CBE14DCA95}">
      <dsp:nvSpPr>
        <dsp:cNvPr id="0" name=""/>
        <dsp:cNvSpPr/>
      </dsp:nvSpPr>
      <dsp:spPr>
        <a:xfrm>
          <a:off x="553236" y="613869"/>
          <a:ext cx="797771" cy="7977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197" tIns="12700" rIns="62197" bIns="12700" numCol="1" spcCol="1270" anchor="ctr" anchorCtr="0">
          <a:noAutofit/>
        </a:bodyPr>
        <a:lstStyle/>
        <a:p>
          <a:pPr marL="0" lvl="0" indent="0" algn="ctr" defTabSz="1911350">
            <a:lnSpc>
              <a:spcPct val="90000"/>
            </a:lnSpc>
            <a:spcBef>
              <a:spcPct val="0"/>
            </a:spcBef>
            <a:spcAft>
              <a:spcPct val="35000"/>
            </a:spcAft>
            <a:buNone/>
          </a:pPr>
          <a:r>
            <a:rPr lang="en-US" sz="4300" kern="1200"/>
            <a:t>1</a:t>
          </a:r>
        </a:p>
      </dsp:txBody>
      <dsp:txXfrm>
        <a:off x="670067" y="730700"/>
        <a:ext cx="564109" cy="564109"/>
      </dsp:txXfrm>
    </dsp:sp>
    <dsp:sp modelId="{79C000AF-CECC-D74E-AB11-6DA6899AECB0}">
      <dsp:nvSpPr>
        <dsp:cNvPr id="0" name=""/>
        <dsp:cNvSpPr/>
      </dsp:nvSpPr>
      <dsp:spPr>
        <a:xfrm>
          <a:off x="2394" y="3007112"/>
          <a:ext cx="1899456"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7AAA38-D24B-8241-BC65-5DB4555EDF58}">
      <dsp:nvSpPr>
        <dsp:cNvPr id="0" name=""/>
        <dsp:cNvSpPr/>
      </dsp:nvSpPr>
      <dsp:spPr>
        <a:xfrm>
          <a:off x="2091796" y="347945"/>
          <a:ext cx="1899456" cy="2659238"/>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089" tIns="330200" rIns="148089" bIns="330200" numCol="1" spcCol="1270" anchor="t" anchorCtr="0">
          <a:noAutofit/>
        </a:bodyPr>
        <a:lstStyle/>
        <a:p>
          <a:pPr marL="0" lvl="0" indent="0" algn="l" defTabSz="800100">
            <a:lnSpc>
              <a:spcPct val="90000"/>
            </a:lnSpc>
            <a:spcBef>
              <a:spcPct val="0"/>
            </a:spcBef>
            <a:spcAft>
              <a:spcPct val="35000"/>
            </a:spcAft>
            <a:buNone/>
          </a:pPr>
          <a:r>
            <a:rPr lang="en-US" sz="1800" kern="1200"/>
            <a:t>Copy of our Title 1 plan in the office</a:t>
          </a:r>
        </a:p>
      </dsp:txBody>
      <dsp:txXfrm>
        <a:off x="2091796" y="1358456"/>
        <a:ext cx="1899456" cy="1595543"/>
      </dsp:txXfrm>
    </dsp:sp>
    <dsp:sp modelId="{1E8CA931-D2F8-BD4B-A9F0-758A2BB20915}">
      <dsp:nvSpPr>
        <dsp:cNvPr id="0" name=""/>
        <dsp:cNvSpPr/>
      </dsp:nvSpPr>
      <dsp:spPr>
        <a:xfrm>
          <a:off x="2642638" y="613869"/>
          <a:ext cx="797771" cy="7977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197" tIns="12700" rIns="62197" bIns="12700" numCol="1" spcCol="1270" anchor="ctr" anchorCtr="0">
          <a:noAutofit/>
        </a:bodyPr>
        <a:lstStyle/>
        <a:p>
          <a:pPr marL="0" lvl="0" indent="0" algn="ctr" defTabSz="1911350">
            <a:lnSpc>
              <a:spcPct val="90000"/>
            </a:lnSpc>
            <a:spcBef>
              <a:spcPct val="0"/>
            </a:spcBef>
            <a:spcAft>
              <a:spcPct val="35000"/>
            </a:spcAft>
            <a:buNone/>
          </a:pPr>
          <a:r>
            <a:rPr lang="en-US" sz="4300" kern="1200"/>
            <a:t>2</a:t>
          </a:r>
        </a:p>
      </dsp:txBody>
      <dsp:txXfrm>
        <a:off x="2759469" y="730700"/>
        <a:ext cx="564109" cy="564109"/>
      </dsp:txXfrm>
    </dsp:sp>
    <dsp:sp modelId="{AAF8E13D-3A64-384B-A4A6-6269DD3025C1}">
      <dsp:nvSpPr>
        <dsp:cNvPr id="0" name=""/>
        <dsp:cNvSpPr/>
      </dsp:nvSpPr>
      <dsp:spPr>
        <a:xfrm>
          <a:off x="2091796" y="3007112"/>
          <a:ext cx="1899456"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7917DB-870E-0642-A99E-E15E01A6079A}">
      <dsp:nvSpPr>
        <dsp:cNvPr id="0" name=""/>
        <dsp:cNvSpPr/>
      </dsp:nvSpPr>
      <dsp:spPr>
        <a:xfrm>
          <a:off x="4181197" y="347945"/>
          <a:ext cx="1899456" cy="2659238"/>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089" tIns="330200" rIns="148089" bIns="330200" numCol="1" spcCol="1270" anchor="t" anchorCtr="0">
          <a:noAutofit/>
        </a:bodyPr>
        <a:lstStyle/>
        <a:p>
          <a:pPr marL="0" lvl="0" indent="0" algn="l" defTabSz="800100">
            <a:lnSpc>
              <a:spcPct val="90000"/>
            </a:lnSpc>
            <a:spcBef>
              <a:spcPct val="0"/>
            </a:spcBef>
            <a:spcAft>
              <a:spcPct val="35000"/>
            </a:spcAft>
            <a:buNone/>
          </a:pPr>
          <a:r>
            <a:rPr lang="en-US" sz="1800" kern="1200"/>
            <a:t>Request a copy from the principal </a:t>
          </a:r>
        </a:p>
      </dsp:txBody>
      <dsp:txXfrm>
        <a:off x="4181197" y="1358456"/>
        <a:ext cx="1899456" cy="1595543"/>
      </dsp:txXfrm>
    </dsp:sp>
    <dsp:sp modelId="{011CCBEB-DEE7-1245-B0A1-8080279ADCBD}">
      <dsp:nvSpPr>
        <dsp:cNvPr id="0" name=""/>
        <dsp:cNvSpPr/>
      </dsp:nvSpPr>
      <dsp:spPr>
        <a:xfrm>
          <a:off x="4732040" y="613869"/>
          <a:ext cx="797771" cy="7977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197" tIns="12700" rIns="62197" bIns="12700" numCol="1" spcCol="1270" anchor="ctr" anchorCtr="0">
          <a:noAutofit/>
        </a:bodyPr>
        <a:lstStyle/>
        <a:p>
          <a:pPr marL="0" lvl="0" indent="0" algn="ctr" defTabSz="1911350">
            <a:lnSpc>
              <a:spcPct val="90000"/>
            </a:lnSpc>
            <a:spcBef>
              <a:spcPct val="0"/>
            </a:spcBef>
            <a:spcAft>
              <a:spcPct val="35000"/>
            </a:spcAft>
            <a:buNone/>
          </a:pPr>
          <a:r>
            <a:rPr lang="en-US" sz="4300" kern="1200"/>
            <a:t>3</a:t>
          </a:r>
        </a:p>
      </dsp:txBody>
      <dsp:txXfrm>
        <a:off x="4848871" y="730700"/>
        <a:ext cx="564109" cy="564109"/>
      </dsp:txXfrm>
    </dsp:sp>
    <dsp:sp modelId="{B1D95197-5D45-FC4B-8C41-09E1EAA3F52A}">
      <dsp:nvSpPr>
        <dsp:cNvPr id="0" name=""/>
        <dsp:cNvSpPr/>
      </dsp:nvSpPr>
      <dsp:spPr>
        <a:xfrm>
          <a:off x="4181197" y="3007112"/>
          <a:ext cx="1899456"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61723C-9FFC-2C41-92ED-48D14B4712E2}">
      <dsp:nvSpPr>
        <dsp:cNvPr id="0" name=""/>
        <dsp:cNvSpPr/>
      </dsp:nvSpPr>
      <dsp:spPr>
        <a:xfrm>
          <a:off x="6270599" y="347945"/>
          <a:ext cx="1899456" cy="2659238"/>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089" tIns="330200" rIns="148089" bIns="330200" numCol="1" spcCol="1270" anchor="t" anchorCtr="0">
          <a:noAutofit/>
        </a:bodyPr>
        <a:lstStyle/>
        <a:p>
          <a:pPr marL="0" lvl="0" indent="0" algn="l" defTabSz="800100">
            <a:lnSpc>
              <a:spcPct val="90000"/>
            </a:lnSpc>
            <a:spcBef>
              <a:spcPct val="0"/>
            </a:spcBef>
            <a:spcAft>
              <a:spcPct val="35000"/>
            </a:spcAft>
            <a:buNone/>
          </a:pPr>
          <a:r>
            <a:rPr lang="en-US" sz="1800" kern="1200"/>
            <a:t>Share information every month at PTA and SIC meetings</a:t>
          </a:r>
        </a:p>
      </dsp:txBody>
      <dsp:txXfrm>
        <a:off x="6270599" y="1358456"/>
        <a:ext cx="1899456" cy="1595543"/>
      </dsp:txXfrm>
    </dsp:sp>
    <dsp:sp modelId="{D514F8A8-6ABD-4043-9703-D689CC294287}">
      <dsp:nvSpPr>
        <dsp:cNvPr id="0" name=""/>
        <dsp:cNvSpPr/>
      </dsp:nvSpPr>
      <dsp:spPr>
        <a:xfrm>
          <a:off x="6821441" y="613869"/>
          <a:ext cx="797771" cy="7977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197" tIns="12700" rIns="62197" bIns="12700" numCol="1" spcCol="1270" anchor="ctr" anchorCtr="0">
          <a:noAutofit/>
        </a:bodyPr>
        <a:lstStyle/>
        <a:p>
          <a:pPr marL="0" lvl="0" indent="0" algn="ctr" defTabSz="1911350">
            <a:lnSpc>
              <a:spcPct val="90000"/>
            </a:lnSpc>
            <a:spcBef>
              <a:spcPct val="0"/>
            </a:spcBef>
            <a:spcAft>
              <a:spcPct val="35000"/>
            </a:spcAft>
            <a:buNone/>
          </a:pPr>
          <a:r>
            <a:rPr lang="en-US" sz="4300" kern="1200"/>
            <a:t>4</a:t>
          </a:r>
        </a:p>
      </dsp:txBody>
      <dsp:txXfrm>
        <a:off x="6938272" y="730700"/>
        <a:ext cx="564109" cy="564109"/>
      </dsp:txXfrm>
    </dsp:sp>
    <dsp:sp modelId="{B7CC5A70-272C-A64B-B0E9-0EC8F4F4E419}">
      <dsp:nvSpPr>
        <dsp:cNvPr id="0" name=""/>
        <dsp:cNvSpPr/>
      </dsp:nvSpPr>
      <dsp:spPr>
        <a:xfrm>
          <a:off x="6270599" y="3007112"/>
          <a:ext cx="1899456"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9F592-E2BB-3746-A84E-63F13970166D}">
      <dsp:nvSpPr>
        <dsp:cNvPr id="0" name=""/>
        <dsp:cNvSpPr/>
      </dsp:nvSpPr>
      <dsp:spPr>
        <a:xfrm>
          <a:off x="0" y="2402"/>
          <a:ext cx="4231481" cy="0"/>
        </a:xfrm>
        <a:prstGeom prst="lin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CB372393-3E42-CB45-857A-F6C2A7CC987E}">
      <dsp:nvSpPr>
        <dsp:cNvPr id="0" name=""/>
        <dsp:cNvSpPr/>
      </dsp:nvSpPr>
      <dsp:spPr>
        <a:xfrm>
          <a:off x="0" y="2402"/>
          <a:ext cx="4231481"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u="sng" kern="1200" dirty="0"/>
            <a:t>CLIMATE</a:t>
          </a:r>
          <a:endParaRPr lang="en-US" sz="1400" kern="1200" dirty="0"/>
        </a:p>
        <a:p>
          <a:pPr marL="0" lvl="0" indent="0" algn="l" defTabSz="622300">
            <a:lnSpc>
              <a:spcPct val="90000"/>
            </a:lnSpc>
            <a:spcBef>
              <a:spcPct val="0"/>
            </a:spcBef>
            <a:spcAft>
              <a:spcPct val="35000"/>
            </a:spcAft>
            <a:buNone/>
          </a:pPr>
          <a:r>
            <a:rPr lang="en-US" sz="1400" b="1" kern="1200" dirty="0"/>
            <a:t>With the goal of 6.6% in 2029, NORTHSIDE ELEMENTARY will work to decrease Disagrees on the Climate Survey for Elementary and Middle School Student's STUDENT PERCEPTION OF SOCIAL PHYSICAL ENVIRONMENT to 12.6% in 2025, from a baseline on the 2023 Survey of 14.1% for the Sum of Disagree.</a:t>
          </a:r>
          <a:endParaRPr lang="en-US" sz="1400" kern="1200" dirty="0"/>
        </a:p>
      </dsp:txBody>
      <dsp:txXfrm>
        <a:off x="0" y="2402"/>
        <a:ext cx="4231481" cy="1638814"/>
      </dsp:txXfrm>
    </dsp:sp>
    <dsp:sp modelId="{B4FF0095-99AB-7D4B-8F00-827B567E2FD0}">
      <dsp:nvSpPr>
        <dsp:cNvPr id="0" name=""/>
        <dsp:cNvSpPr/>
      </dsp:nvSpPr>
      <dsp:spPr>
        <a:xfrm>
          <a:off x="0" y="1641217"/>
          <a:ext cx="4231481" cy="0"/>
        </a:xfrm>
        <a:prstGeom prst="line">
          <a:avLst/>
        </a:prstGeom>
        <a:gradFill rotWithShape="0">
          <a:gsLst>
            <a:gs pos="0">
              <a:schemeClr val="accent2">
                <a:hueOff val="-723100"/>
                <a:satOff val="-4962"/>
                <a:lumOff val="2549"/>
                <a:alphaOff val="0"/>
                <a:tint val="100000"/>
                <a:shade val="85000"/>
                <a:satMod val="100000"/>
                <a:lumMod val="100000"/>
              </a:schemeClr>
            </a:gs>
            <a:gs pos="100000">
              <a:schemeClr val="accent2">
                <a:hueOff val="-723100"/>
                <a:satOff val="-4962"/>
                <a:lumOff val="2549"/>
                <a:alphaOff val="0"/>
                <a:tint val="90000"/>
                <a:shade val="100000"/>
                <a:satMod val="150000"/>
                <a:lumMod val="100000"/>
              </a:schemeClr>
            </a:gs>
          </a:gsLst>
          <a:path path="circle">
            <a:fillToRect l="100000" t="100000" r="100000" b="100000"/>
          </a:path>
        </a:gradFill>
        <a:ln w="9525" cap="flat" cmpd="sng" algn="ctr">
          <a:solidFill>
            <a:schemeClr val="accent2">
              <a:hueOff val="-723100"/>
              <a:satOff val="-4962"/>
              <a:lumOff val="2549"/>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113302C3-4A41-B84B-8133-738665A050FD}">
      <dsp:nvSpPr>
        <dsp:cNvPr id="0" name=""/>
        <dsp:cNvSpPr/>
      </dsp:nvSpPr>
      <dsp:spPr>
        <a:xfrm>
          <a:off x="0" y="1641217"/>
          <a:ext cx="4231481"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u="sng" kern="1200" dirty="0"/>
            <a:t>TEACHER QUALITY</a:t>
          </a:r>
          <a:endParaRPr lang="en-US" sz="1400" kern="1200" dirty="0"/>
        </a:p>
        <a:p>
          <a:pPr marL="0" lvl="0" indent="0" algn="l" defTabSz="622300">
            <a:lnSpc>
              <a:spcPct val="90000"/>
            </a:lnSpc>
            <a:spcBef>
              <a:spcPct val="0"/>
            </a:spcBef>
            <a:spcAft>
              <a:spcPct val="35000"/>
            </a:spcAft>
            <a:buNone/>
          </a:pPr>
          <a:r>
            <a:rPr lang="en-US" sz="1400" b="1" kern="1200" dirty="0"/>
            <a:t>By 2025, 50.53% of 3rd grade; 58.76% of 4th grade; 60.93% of 5th grade students will score MEETS or EXCEEDS in ELA as measured by the SC Ready State Assessment from the baseline data of 3rd grade at 33.30%; 4th grade at 45.50%; 5th grade at 48.90% in 2023. </a:t>
          </a:r>
          <a:endParaRPr lang="en-US" sz="1400" kern="1200" dirty="0"/>
        </a:p>
      </dsp:txBody>
      <dsp:txXfrm>
        <a:off x="0" y="1641217"/>
        <a:ext cx="4231481" cy="1638814"/>
      </dsp:txXfrm>
    </dsp:sp>
    <dsp:sp modelId="{6BA2F0A4-9C68-9847-A6F1-7F674ECBD4FA}">
      <dsp:nvSpPr>
        <dsp:cNvPr id="0" name=""/>
        <dsp:cNvSpPr/>
      </dsp:nvSpPr>
      <dsp:spPr>
        <a:xfrm>
          <a:off x="0" y="3280032"/>
          <a:ext cx="4231481" cy="0"/>
        </a:xfrm>
        <a:prstGeom prst="line">
          <a:avLst/>
        </a:prstGeom>
        <a:gradFill rotWithShape="0">
          <a:gsLst>
            <a:gs pos="0">
              <a:schemeClr val="accent2">
                <a:hueOff val="-1446200"/>
                <a:satOff val="-9924"/>
                <a:lumOff val="5098"/>
                <a:alphaOff val="0"/>
                <a:tint val="100000"/>
                <a:shade val="85000"/>
                <a:satMod val="100000"/>
                <a:lumMod val="100000"/>
              </a:schemeClr>
            </a:gs>
            <a:gs pos="100000">
              <a:schemeClr val="accent2">
                <a:hueOff val="-1446200"/>
                <a:satOff val="-9924"/>
                <a:lumOff val="5098"/>
                <a:alphaOff val="0"/>
                <a:tint val="90000"/>
                <a:shade val="100000"/>
                <a:satMod val="150000"/>
                <a:lumMod val="100000"/>
              </a:schemeClr>
            </a:gs>
          </a:gsLst>
          <a:path path="circle">
            <a:fillToRect l="100000" t="100000" r="100000" b="100000"/>
          </a:path>
        </a:gradFill>
        <a:ln w="9525" cap="flat" cmpd="sng" algn="ctr">
          <a:solidFill>
            <a:schemeClr val="accent2">
              <a:hueOff val="-1446200"/>
              <a:satOff val="-9924"/>
              <a:lumOff val="5098"/>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7CFC5527-3C2E-BF45-8E25-5487E0FAB8D4}">
      <dsp:nvSpPr>
        <dsp:cNvPr id="0" name=""/>
        <dsp:cNvSpPr/>
      </dsp:nvSpPr>
      <dsp:spPr>
        <a:xfrm>
          <a:off x="0" y="3280032"/>
          <a:ext cx="4231481"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u="sng" kern="1200" dirty="0"/>
            <a:t>STUDENT ACHIEVEMENT</a:t>
          </a:r>
          <a:endParaRPr lang="en-US" sz="1400" kern="1200" dirty="0"/>
        </a:p>
        <a:p>
          <a:pPr marL="0" lvl="0" indent="0" algn="l" defTabSz="622300">
            <a:lnSpc>
              <a:spcPct val="90000"/>
            </a:lnSpc>
            <a:spcBef>
              <a:spcPct val="0"/>
            </a:spcBef>
            <a:spcAft>
              <a:spcPct val="35000"/>
            </a:spcAft>
            <a:buNone/>
          </a:pPr>
          <a:r>
            <a:rPr lang="en-US" sz="1400" b="1" kern="1200" dirty="0"/>
            <a:t>By 2025, 46.33% of 3rd grade; 44.87% of 4th grade; 53.20% 5th grade students will score MEETS or EXCEEDS in MATH as measured by the SC Ready State Assessment from the baseline data of 3rd grade at 29.50%; 4th grade at 27.30%; 5th grade at 39.80% in 2023.</a:t>
          </a:r>
          <a:endParaRPr lang="en-US" sz="1400" kern="1200" dirty="0"/>
        </a:p>
      </dsp:txBody>
      <dsp:txXfrm>
        <a:off x="0" y="3280032"/>
        <a:ext cx="4231481" cy="16388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9F592-E2BB-3746-A84E-63F13970166D}">
      <dsp:nvSpPr>
        <dsp:cNvPr id="0" name=""/>
        <dsp:cNvSpPr/>
      </dsp:nvSpPr>
      <dsp:spPr>
        <a:xfrm>
          <a:off x="0" y="0"/>
          <a:ext cx="4231481" cy="0"/>
        </a:xfrm>
        <a:prstGeom prst="lin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CB372393-3E42-CB45-857A-F6C2A7CC987E}">
      <dsp:nvSpPr>
        <dsp:cNvPr id="0" name=""/>
        <dsp:cNvSpPr/>
      </dsp:nvSpPr>
      <dsp:spPr>
        <a:xfrm>
          <a:off x="0" y="0"/>
          <a:ext cx="4231481"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DATA</a:t>
          </a:r>
          <a:endParaRPr lang="en-US" sz="1300" kern="1200" dirty="0"/>
        </a:p>
        <a:p>
          <a:pPr marL="0" lvl="0" indent="0" algn="l" defTabSz="577850">
            <a:lnSpc>
              <a:spcPct val="90000"/>
            </a:lnSpc>
            <a:spcBef>
              <a:spcPct val="0"/>
            </a:spcBef>
            <a:spcAft>
              <a:spcPct val="35000"/>
            </a:spcAft>
            <a:buNone/>
          </a:pPr>
          <a:r>
            <a:rPr lang="en-US" sz="1300" b="1" kern="1200" dirty="0"/>
            <a:t>By the spring of 2025, 100% of teachers at NSES will use data to make student-driven instructional decisions as evidenced by targeted growth on formative and summative assessments.</a:t>
          </a:r>
          <a:endParaRPr lang="en-US" sz="1300" kern="1200" dirty="0"/>
        </a:p>
      </dsp:txBody>
      <dsp:txXfrm>
        <a:off x="0" y="0"/>
        <a:ext cx="4231481" cy="1230312"/>
      </dsp:txXfrm>
    </dsp:sp>
    <dsp:sp modelId="{B4FF0095-99AB-7D4B-8F00-827B567E2FD0}">
      <dsp:nvSpPr>
        <dsp:cNvPr id="0" name=""/>
        <dsp:cNvSpPr/>
      </dsp:nvSpPr>
      <dsp:spPr>
        <a:xfrm>
          <a:off x="0" y="1230312"/>
          <a:ext cx="4231481" cy="0"/>
        </a:xfrm>
        <a:prstGeom prst="line">
          <a:avLst/>
        </a:prstGeom>
        <a:gradFill rotWithShape="0">
          <a:gsLst>
            <a:gs pos="0">
              <a:schemeClr val="accent2">
                <a:hueOff val="-482067"/>
                <a:satOff val="-3308"/>
                <a:lumOff val="1699"/>
                <a:alphaOff val="0"/>
                <a:tint val="100000"/>
                <a:shade val="85000"/>
                <a:satMod val="100000"/>
                <a:lumMod val="100000"/>
              </a:schemeClr>
            </a:gs>
            <a:gs pos="100000">
              <a:schemeClr val="accent2">
                <a:hueOff val="-482067"/>
                <a:satOff val="-3308"/>
                <a:lumOff val="1699"/>
                <a:alphaOff val="0"/>
                <a:tint val="90000"/>
                <a:shade val="100000"/>
                <a:satMod val="150000"/>
                <a:lumMod val="100000"/>
              </a:schemeClr>
            </a:gs>
          </a:gsLst>
          <a:path path="circle">
            <a:fillToRect l="100000" t="100000" r="100000" b="100000"/>
          </a:path>
        </a:gradFill>
        <a:ln w="9525" cap="flat" cmpd="sng" algn="ctr">
          <a:solidFill>
            <a:schemeClr val="accent2">
              <a:hueOff val="-482067"/>
              <a:satOff val="-3308"/>
              <a:lumOff val="1699"/>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113302C3-4A41-B84B-8133-738665A050FD}">
      <dsp:nvSpPr>
        <dsp:cNvPr id="0" name=""/>
        <dsp:cNvSpPr/>
      </dsp:nvSpPr>
      <dsp:spPr>
        <a:xfrm>
          <a:off x="0" y="1230312"/>
          <a:ext cx="4231481"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u="sng" kern="1200" dirty="0"/>
            <a:t>PLC</a:t>
          </a:r>
          <a:endParaRPr lang="en-US" sz="1300" kern="1200" dirty="0"/>
        </a:p>
        <a:p>
          <a:pPr marL="0" lvl="0" indent="0" algn="l" defTabSz="577850">
            <a:lnSpc>
              <a:spcPct val="90000"/>
            </a:lnSpc>
            <a:spcBef>
              <a:spcPct val="0"/>
            </a:spcBef>
            <a:spcAft>
              <a:spcPct val="35000"/>
            </a:spcAft>
            <a:buNone/>
          </a:pPr>
          <a:r>
            <a:rPr lang="en-US" sz="1300" b="1" kern="1200" dirty="0"/>
            <a:t>By the spring of 2025, 100% of PLCs at NSES will engage in strategic vertical and interdisciplinary conversations in order to plan for and respond to student mastery of learning as evidenced by the district Collaborative Teams walkthrough tool – specifically, “The Work” components. </a:t>
          </a:r>
          <a:endParaRPr lang="en-US" sz="1300" kern="1200" dirty="0"/>
        </a:p>
      </dsp:txBody>
      <dsp:txXfrm>
        <a:off x="0" y="1230312"/>
        <a:ext cx="4231481" cy="1230312"/>
      </dsp:txXfrm>
    </dsp:sp>
    <dsp:sp modelId="{6BA2F0A4-9C68-9847-A6F1-7F674ECBD4FA}">
      <dsp:nvSpPr>
        <dsp:cNvPr id="0" name=""/>
        <dsp:cNvSpPr/>
      </dsp:nvSpPr>
      <dsp:spPr>
        <a:xfrm>
          <a:off x="0" y="2460625"/>
          <a:ext cx="4231481" cy="0"/>
        </a:xfrm>
        <a:prstGeom prst="line">
          <a:avLst/>
        </a:prstGeom>
        <a:gradFill rotWithShape="0">
          <a:gsLst>
            <a:gs pos="0">
              <a:schemeClr val="accent2">
                <a:hueOff val="-964133"/>
                <a:satOff val="-6616"/>
                <a:lumOff val="3399"/>
                <a:alphaOff val="0"/>
                <a:tint val="100000"/>
                <a:shade val="85000"/>
                <a:satMod val="100000"/>
                <a:lumMod val="100000"/>
              </a:schemeClr>
            </a:gs>
            <a:gs pos="100000">
              <a:schemeClr val="accent2">
                <a:hueOff val="-964133"/>
                <a:satOff val="-6616"/>
                <a:lumOff val="3399"/>
                <a:alphaOff val="0"/>
                <a:tint val="90000"/>
                <a:shade val="100000"/>
                <a:satMod val="150000"/>
                <a:lumMod val="100000"/>
              </a:schemeClr>
            </a:gs>
          </a:gsLst>
          <a:path path="circle">
            <a:fillToRect l="100000" t="100000" r="100000" b="100000"/>
          </a:path>
        </a:gradFill>
        <a:ln w="9525" cap="flat" cmpd="sng" algn="ctr">
          <a:solidFill>
            <a:schemeClr val="accent2">
              <a:hueOff val="-964133"/>
              <a:satOff val="-6616"/>
              <a:lumOff val="3399"/>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7CFC5527-3C2E-BF45-8E25-5487E0FAB8D4}">
      <dsp:nvSpPr>
        <dsp:cNvPr id="0" name=""/>
        <dsp:cNvSpPr/>
      </dsp:nvSpPr>
      <dsp:spPr>
        <a:xfrm>
          <a:off x="0" y="2460625"/>
          <a:ext cx="4231481"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u="sng" kern="1200" dirty="0"/>
            <a:t>MTSS</a:t>
          </a:r>
          <a:endParaRPr lang="en-US" sz="1300" kern="1200" dirty="0"/>
        </a:p>
        <a:p>
          <a:pPr marL="0" lvl="0" indent="0" algn="l" defTabSz="577850">
            <a:lnSpc>
              <a:spcPct val="90000"/>
            </a:lnSpc>
            <a:spcBef>
              <a:spcPct val="0"/>
            </a:spcBef>
            <a:spcAft>
              <a:spcPct val="35000"/>
            </a:spcAft>
            <a:buNone/>
          </a:pPr>
          <a:r>
            <a:rPr lang="en-US" sz="1300" b="1" kern="1200" dirty="0"/>
            <a:t>During the 2024-2025 school year, Northside will focus on four areas of the MTSS CIP Continuum to move from Beginning to Developing on each indicator.</a:t>
          </a:r>
        </a:p>
        <a:p>
          <a:pPr marL="0" lvl="0" indent="0" algn="l" defTabSz="577850">
            <a:lnSpc>
              <a:spcPct val="90000"/>
            </a:lnSpc>
            <a:spcBef>
              <a:spcPct val="0"/>
            </a:spcBef>
            <a:spcAft>
              <a:spcPct val="35000"/>
            </a:spcAft>
            <a:buNone/>
          </a:pPr>
          <a:endParaRPr lang="en-US" sz="1300" b="1" kern="1200" dirty="0"/>
        </a:p>
      </dsp:txBody>
      <dsp:txXfrm>
        <a:off x="0" y="2460625"/>
        <a:ext cx="4231481" cy="1230312"/>
      </dsp:txXfrm>
    </dsp:sp>
    <dsp:sp modelId="{B7481227-2AE8-9F43-AF05-C18BCFE2958C}">
      <dsp:nvSpPr>
        <dsp:cNvPr id="0" name=""/>
        <dsp:cNvSpPr/>
      </dsp:nvSpPr>
      <dsp:spPr>
        <a:xfrm>
          <a:off x="0" y="3690937"/>
          <a:ext cx="4231481" cy="0"/>
        </a:xfrm>
        <a:prstGeom prst="line">
          <a:avLst/>
        </a:prstGeom>
        <a:gradFill rotWithShape="0">
          <a:gsLst>
            <a:gs pos="0">
              <a:schemeClr val="accent2">
                <a:hueOff val="-1446200"/>
                <a:satOff val="-9924"/>
                <a:lumOff val="5098"/>
                <a:alphaOff val="0"/>
                <a:tint val="100000"/>
                <a:shade val="85000"/>
                <a:satMod val="100000"/>
                <a:lumMod val="100000"/>
              </a:schemeClr>
            </a:gs>
            <a:gs pos="100000">
              <a:schemeClr val="accent2">
                <a:hueOff val="-1446200"/>
                <a:satOff val="-9924"/>
                <a:lumOff val="5098"/>
                <a:alphaOff val="0"/>
                <a:tint val="90000"/>
                <a:shade val="100000"/>
                <a:satMod val="150000"/>
                <a:lumMod val="100000"/>
              </a:schemeClr>
            </a:gs>
          </a:gsLst>
          <a:path path="circle">
            <a:fillToRect l="100000" t="100000" r="100000" b="100000"/>
          </a:path>
        </a:gradFill>
        <a:ln w="9525" cap="flat" cmpd="sng" algn="ctr">
          <a:solidFill>
            <a:schemeClr val="accent2">
              <a:hueOff val="-1446200"/>
              <a:satOff val="-9924"/>
              <a:lumOff val="5098"/>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7EFAD922-5302-B145-80EC-D173D6F65B21}">
      <dsp:nvSpPr>
        <dsp:cNvPr id="0" name=""/>
        <dsp:cNvSpPr/>
      </dsp:nvSpPr>
      <dsp:spPr>
        <a:xfrm>
          <a:off x="0" y="3690937"/>
          <a:ext cx="4231481"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u="sng" kern="1200" dirty="0"/>
            <a:t>RESOURCE INEQUITY</a:t>
          </a:r>
        </a:p>
        <a:p>
          <a:pPr marL="0" lvl="0" indent="0" algn="l" defTabSz="577850">
            <a:lnSpc>
              <a:spcPct val="90000"/>
            </a:lnSpc>
            <a:spcBef>
              <a:spcPct val="0"/>
            </a:spcBef>
            <a:spcAft>
              <a:spcPct val="35000"/>
            </a:spcAft>
            <a:buNone/>
          </a:pPr>
          <a:r>
            <a:rPr lang="en-US" sz="1300" kern="1200" dirty="0"/>
            <a:t>By the 2025, the percentage of teachers who agree with the statement “Teachers have high expectations for student learning” will increase by 5%.</a:t>
          </a:r>
        </a:p>
      </dsp:txBody>
      <dsp:txXfrm>
        <a:off x="0" y="3690937"/>
        <a:ext cx="4231481" cy="12303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2A6001-0C86-4B9D-B028-240B7814DD03}" type="datetimeFigureOut">
              <a:rPr lang="en-US" smtClean="0"/>
              <a:t>9/3/2024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214623-6B1C-4B86-85D2-CF0A8AA0AB1E}" type="slidenum">
              <a:rPr lang="en-US" smtClean="0"/>
              <a:t>‹#›</a:t>
            </a:fld>
            <a:endParaRPr lang="en-US"/>
          </a:p>
        </p:txBody>
      </p:sp>
    </p:spTree>
    <p:extLst>
      <p:ext uri="{BB962C8B-B14F-4D97-AF65-F5344CB8AC3E}">
        <p14:creationId xmlns:p14="http://schemas.microsoft.com/office/powerpoint/2010/main" val="228889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70B4A9-C7CA-6144-9CB7-4540F8302567}" type="datetimeFigureOut">
              <a:rPr lang="en-US" smtClean="0"/>
              <a:t>9/3/2024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23B039-FC9A-9947-B7D3-F7EBC0C364D5}" type="slidenum">
              <a:rPr lang="en-US" smtClean="0"/>
              <a:t>‹#›</a:t>
            </a:fld>
            <a:endParaRPr lang="en-US"/>
          </a:p>
        </p:txBody>
      </p:sp>
    </p:spTree>
    <p:extLst>
      <p:ext uri="{BB962C8B-B14F-4D97-AF65-F5344CB8AC3E}">
        <p14:creationId xmlns:p14="http://schemas.microsoft.com/office/powerpoint/2010/main" val="166109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11C616E-A2ED-42EA-83EC-B2708B21DC92}"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8045A-E03D-464A-8A2C-182B19DB3D3A}" type="slidenum">
              <a:rPr lang="en-US" smtClean="0"/>
              <a:t>‹#›</a:t>
            </a:fld>
            <a:endParaRPr lang="en-US"/>
          </a:p>
        </p:txBody>
      </p:sp>
      <p:sp>
        <p:nvSpPr>
          <p:cNvPr id="11" name="Rectangle 10"/>
          <p:cNvSpPr/>
          <p:nvPr/>
        </p:nvSpPr>
        <p:spPr>
          <a:xfrm>
            <a:off x="0" y="0"/>
            <a:ext cx="9144000" cy="4572001"/>
          </a:xfrm>
          <a:prstGeom prst="rect">
            <a:avLst/>
          </a:prstGeom>
          <a:blipFill dpi="0" rotWithShape="1">
            <a:blip r:embed="rId2">
              <a:duotone>
                <a:schemeClr val="accent2">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176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1C616E-A2ED-42EA-83EC-B2708B21DC92}"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8045A-E03D-464A-8A2C-182B19DB3D3A}" type="slidenum">
              <a:rPr lang="en-US" smtClean="0"/>
              <a:t>‹#›</a:t>
            </a:fld>
            <a:endParaRPr lang="en-US"/>
          </a:p>
        </p:txBody>
      </p:sp>
    </p:spTree>
    <p:extLst>
      <p:ext uri="{BB962C8B-B14F-4D97-AF65-F5344CB8AC3E}">
        <p14:creationId xmlns:p14="http://schemas.microsoft.com/office/powerpoint/2010/main" val="2050304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1C616E-A2ED-42EA-83EC-B2708B21DC92}"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8045A-E03D-464A-8A2C-182B19DB3D3A}" type="slidenum">
              <a:rPr lang="en-US" smtClean="0"/>
              <a:t>‹#›</a:t>
            </a:fld>
            <a:endParaRPr lang="en-US"/>
          </a:p>
        </p:txBody>
      </p:sp>
      <p:cxnSp>
        <p:nvCxnSpPr>
          <p:cNvPr id="8" name="Straight Connector 7"/>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002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11C616E-A2ED-42EA-83EC-B2708B21DC92}"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8045A-E03D-464A-8A2C-182B19DB3D3A}" type="slidenum">
              <a:rPr lang="en-US" smtClean="0"/>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245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1C616E-A2ED-42EA-83EC-B2708B21DC92}"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8045A-E03D-464A-8A2C-182B19DB3D3A}" type="slidenum">
              <a:rPr lang="en-US" smtClean="0"/>
              <a:t>‹#›</a:t>
            </a:fld>
            <a:endParaRPr lang="en-US"/>
          </a:p>
        </p:txBody>
      </p:sp>
    </p:spTree>
    <p:extLst>
      <p:ext uri="{BB962C8B-B14F-4D97-AF65-F5344CB8AC3E}">
        <p14:creationId xmlns:p14="http://schemas.microsoft.com/office/powerpoint/2010/main" val="2229595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1C616E-A2ED-42EA-83EC-B2708B21DC92}"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8045A-E03D-464A-8A2C-182B19DB3D3A}" type="slidenum">
              <a:rPr lang="en-US" smtClean="0"/>
              <a:t>‹#›</a:t>
            </a:fld>
            <a:endParaRPr lang="en-US"/>
          </a:p>
        </p:txBody>
      </p:sp>
      <p:sp>
        <p:nvSpPr>
          <p:cNvPr id="10" name="Rectangle 9"/>
          <p:cNvSpPr/>
          <p:nvPr/>
        </p:nvSpPr>
        <p:spPr>
          <a:xfrm>
            <a:off x="0" y="0"/>
            <a:ext cx="9144000" cy="4572000"/>
          </a:xfrm>
          <a:prstGeom prst="rect">
            <a:avLst/>
          </a:prstGeom>
          <a:blipFill dpi="0" rotWithShape="1">
            <a:blip r:embed="rId2">
              <a:duotone>
                <a:schemeClr val="accent1">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8300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1C616E-A2ED-42EA-83EC-B2708B21DC92}"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8045A-E03D-464A-8A2C-182B19DB3D3A}" type="slidenum">
              <a:rPr lang="en-US" smtClean="0"/>
              <a:t>‹#›</a:t>
            </a:fld>
            <a:endParaRPr lang="en-US"/>
          </a:p>
        </p:txBody>
      </p:sp>
    </p:spTree>
    <p:extLst>
      <p:ext uri="{BB962C8B-B14F-4D97-AF65-F5344CB8AC3E}">
        <p14:creationId xmlns:p14="http://schemas.microsoft.com/office/powerpoint/2010/main" val="3836401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1C616E-A2ED-42EA-83EC-B2708B21DC92}" type="datetimeFigureOut">
              <a:rPr lang="en-US" smtClean="0"/>
              <a:t>9/3/2024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A8045A-E03D-464A-8A2C-182B19DB3D3A}" type="slidenum">
              <a:rPr lang="en-US" smtClean="0"/>
              <a:t>‹#›</a:t>
            </a:fld>
            <a:endParaRPr lang="en-US"/>
          </a:p>
        </p:txBody>
      </p:sp>
    </p:spTree>
    <p:extLst>
      <p:ext uri="{BB962C8B-B14F-4D97-AF65-F5344CB8AC3E}">
        <p14:creationId xmlns:p14="http://schemas.microsoft.com/office/powerpoint/2010/main" val="168067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1C616E-A2ED-42EA-83EC-B2708B21DC92}" type="datetimeFigureOut">
              <a:rPr lang="en-US" smtClean="0"/>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A8045A-E03D-464A-8A2C-182B19DB3D3A}" type="slidenum">
              <a:rPr lang="en-US" smtClean="0"/>
              <a:t>‹#›</a:t>
            </a:fld>
            <a:endParaRPr lang="en-US"/>
          </a:p>
        </p:txBody>
      </p:sp>
    </p:spTree>
    <p:extLst>
      <p:ext uri="{BB962C8B-B14F-4D97-AF65-F5344CB8AC3E}">
        <p14:creationId xmlns:p14="http://schemas.microsoft.com/office/powerpoint/2010/main" val="3454102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C616E-A2ED-42EA-83EC-B2708B21DC92}" type="datetimeFigureOut">
              <a:rPr lang="en-US" smtClean="0"/>
              <a:t>9/3/2024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A8045A-E03D-464A-8A2C-182B19DB3D3A}" type="slidenum">
              <a:rPr lang="en-US" smtClean="0"/>
              <a:t>‹#›</a:t>
            </a:fld>
            <a:endParaRPr lang="en-US"/>
          </a:p>
        </p:txBody>
      </p:sp>
    </p:spTree>
    <p:extLst>
      <p:ext uri="{BB962C8B-B14F-4D97-AF65-F5344CB8AC3E}">
        <p14:creationId xmlns:p14="http://schemas.microsoft.com/office/powerpoint/2010/main" val="4108656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1C616E-A2ED-42EA-83EC-B2708B21DC92}"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8045A-E03D-464A-8A2C-182B19DB3D3A}" type="slidenum">
              <a:rPr lang="en-US" smtClean="0"/>
              <a:t>‹#›</a:t>
            </a:fld>
            <a:endParaRPr lang="en-US"/>
          </a:p>
        </p:txBody>
      </p:sp>
    </p:spTree>
    <p:extLst>
      <p:ext uri="{BB962C8B-B14F-4D97-AF65-F5344CB8AC3E}">
        <p14:creationId xmlns:p14="http://schemas.microsoft.com/office/powerpoint/2010/main" val="280210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1C616E-A2ED-42EA-83EC-B2708B21DC92}"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8045A-E03D-464A-8A2C-182B19DB3D3A}"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20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11C616E-A2ED-42EA-83EC-B2708B21DC92}" type="datetimeFigureOut">
              <a:rPr lang="en-US" smtClean="0"/>
              <a:t>9/3/2024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DA8045A-E03D-464A-8A2C-182B19DB3D3A}" type="slidenum">
              <a:rPr lang="en-US" smtClean="0"/>
              <a:t>‹#›</a:t>
            </a:fld>
            <a:endParaRPr lang="en-US"/>
          </a:p>
        </p:txBody>
      </p:sp>
      <p:cxnSp>
        <p:nvCxnSpPr>
          <p:cNvPr id="8" name="Straight Connector 7"/>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4141541"/>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351ED4A-13F8-0460-E20D-850F6C5A65D4}"/>
              </a:ext>
            </a:extLst>
          </p:cNvPr>
          <p:cNvPicPr>
            <a:picLocks noChangeAspect="1"/>
          </p:cNvPicPr>
          <p:nvPr/>
        </p:nvPicPr>
        <p:blipFill rotWithShape="1">
          <a:blip r:embed="rId2"/>
          <a:srcRect l="20413" r="4587"/>
          <a:stretch/>
        </p:blipFill>
        <p:spPr>
          <a:xfrm>
            <a:off x="20" y="10"/>
            <a:ext cx="9143980" cy="6857990"/>
          </a:xfrm>
          <a:prstGeom prst="rect">
            <a:avLst/>
          </a:prstGeom>
        </p:spPr>
      </p:pic>
      <p:sp>
        <p:nvSpPr>
          <p:cNvPr id="9" name="Rectangle 8">
            <a:extLst>
              <a:ext uri="{FF2B5EF4-FFF2-40B4-BE49-F238E27FC236}">
                <a16:creationId xmlns:a16="http://schemas.microsoft.com/office/drawing/2014/main" id="{F64488EF-0C4E-4FAA-9D97-A72C3AFE43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9144000" cy="2298032"/>
          </a:xfrm>
          <a:prstGeom prst="rect">
            <a:avLst/>
          </a:prstGeom>
          <a:solidFill>
            <a:schemeClr val="accent2">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p:cNvSpPr>
            <a:spLocks noGrp="1"/>
          </p:cNvSpPr>
          <p:nvPr>
            <p:ph type="ctrTitle"/>
          </p:nvPr>
        </p:nvSpPr>
        <p:spPr>
          <a:xfrm>
            <a:off x="342900" y="4960137"/>
            <a:ext cx="5829300" cy="1463040"/>
          </a:xfrm>
        </p:spPr>
        <p:txBody>
          <a:bodyPr>
            <a:normAutofit/>
          </a:bodyPr>
          <a:lstStyle/>
          <a:p>
            <a:r>
              <a:rPr lang="en-US" sz="3700">
                <a:solidFill>
                  <a:srgbClr val="FFFFFF"/>
                </a:solidFill>
              </a:rPr>
              <a:t>Title 1 at Northside Elementary School of the arts</a:t>
            </a:r>
          </a:p>
        </p:txBody>
      </p:sp>
      <p:sp>
        <p:nvSpPr>
          <p:cNvPr id="3" name="Subtitle 2"/>
          <p:cNvSpPr>
            <a:spLocks noGrp="1"/>
          </p:cNvSpPr>
          <p:nvPr>
            <p:ph type="subTitle" idx="1"/>
          </p:nvPr>
        </p:nvSpPr>
        <p:spPr>
          <a:xfrm>
            <a:off x="6457950" y="4960137"/>
            <a:ext cx="2400300" cy="1463040"/>
          </a:xfrm>
        </p:spPr>
        <p:txBody>
          <a:bodyPr>
            <a:normAutofit/>
          </a:bodyPr>
          <a:lstStyle/>
          <a:p>
            <a:endParaRPr lang="en-US" dirty="0">
              <a:solidFill>
                <a:srgbClr val="FFFFFF"/>
              </a:solidFill>
            </a:endParaRPr>
          </a:p>
          <a:p>
            <a:r>
              <a:rPr lang="en-US" dirty="0">
                <a:solidFill>
                  <a:srgbClr val="FFFFFF"/>
                </a:solidFill>
              </a:rPr>
              <a:t>September, 2024</a:t>
            </a:r>
          </a:p>
          <a:p>
            <a:endParaRPr lang="en-US" dirty="0">
              <a:solidFill>
                <a:srgbClr val="FFFFFF"/>
              </a:solidFill>
            </a:endParaRPr>
          </a:p>
          <a:p>
            <a:endParaRPr lang="en-US" dirty="0">
              <a:solidFill>
                <a:srgbClr val="FFFFFF"/>
              </a:solidFill>
            </a:endParaRPr>
          </a:p>
        </p:txBody>
      </p:sp>
      <p:cxnSp>
        <p:nvCxnSpPr>
          <p:cNvPr id="11" name="Straight Connector 10">
            <a:extLst>
              <a:ext uri="{FF2B5EF4-FFF2-40B4-BE49-F238E27FC236}">
                <a16:creationId xmlns:a16="http://schemas.microsoft.com/office/drawing/2014/main" id="{9672C991-6307-48D2-9F0B-D5CF16953E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2" y="5264106"/>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968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C5515F-CA6E-47D2-A360-E672C1E901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D4CFFEC7-E77E-419D-B1B5-335DA4C743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21731"/>
            <a:ext cx="5293730" cy="62145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575C10F-5FA1-48E0-9E3A-852A33AFD8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21990" y="965200"/>
            <a:ext cx="2502885" cy="4815596"/>
          </a:xfrm>
        </p:spPr>
        <p:txBody>
          <a:bodyPr>
            <a:normAutofit/>
          </a:bodyPr>
          <a:lstStyle/>
          <a:p>
            <a:r>
              <a:rPr lang="en-US" dirty="0">
                <a:solidFill>
                  <a:srgbClr val="FFFFFF"/>
                </a:solidFill>
              </a:rPr>
              <a:t>Parent and Family Engagement</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sp>
        <p:nvSpPr>
          <p:cNvPr id="3" name="Content Placeholder 2"/>
          <p:cNvSpPr>
            <a:spLocks noGrp="1"/>
          </p:cNvSpPr>
          <p:nvPr>
            <p:ph sz="quarter" idx="13"/>
          </p:nvPr>
        </p:nvSpPr>
        <p:spPr>
          <a:xfrm>
            <a:off x="728259" y="974875"/>
            <a:ext cx="4370425" cy="4852362"/>
          </a:xfrm>
        </p:spPr>
        <p:txBody>
          <a:bodyPr anchor="ctr">
            <a:normAutofit/>
          </a:bodyPr>
          <a:lstStyle/>
          <a:p>
            <a:endParaRPr lang="en-US" dirty="0"/>
          </a:p>
          <a:p>
            <a:r>
              <a:rPr lang="en-US" dirty="0"/>
              <a:t>Parent participation and involvement are encouraged in all Title 1 Schools through:</a:t>
            </a:r>
          </a:p>
          <a:p>
            <a:pPr lvl="2"/>
            <a:r>
              <a:rPr lang="en-US" dirty="0"/>
              <a:t>Opportunities to visit classrooms</a:t>
            </a:r>
          </a:p>
          <a:p>
            <a:pPr lvl="2"/>
            <a:r>
              <a:rPr lang="en-US" dirty="0"/>
              <a:t>Parent-Teacher Conferences</a:t>
            </a:r>
          </a:p>
          <a:p>
            <a:pPr lvl="2"/>
            <a:r>
              <a:rPr lang="en-US" dirty="0"/>
              <a:t>Attending SIC &amp; PTA meetings</a:t>
            </a:r>
          </a:p>
          <a:p>
            <a:pPr lvl="2"/>
            <a:r>
              <a:rPr lang="en-US" dirty="0"/>
              <a:t>Attending Title 1 Parent Nights</a:t>
            </a:r>
          </a:p>
          <a:p>
            <a:pPr lvl="2"/>
            <a:r>
              <a:rPr lang="en-US" dirty="0"/>
              <a:t>Offering recommendations and suggestions</a:t>
            </a:r>
          </a:p>
          <a:p>
            <a:pPr lvl="1"/>
            <a:endParaRPr lang="en-US" dirty="0"/>
          </a:p>
          <a:p>
            <a:endParaRPr lang="en-US" dirty="0"/>
          </a:p>
          <a:p>
            <a:endParaRPr lang="en-US" dirty="0"/>
          </a:p>
        </p:txBody>
      </p:sp>
    </p:spTree>
    <p:extLst>
      <p:ext uri="{BB962C8B-B14F-4D97-AF65-F5344CB8AC3E}">
        <p14:creationId xmlns:p14="http://schemas.microsoft.com/office/powerpoint/2010/main" val="4258832571"/>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4550113" cy="1499616"/>
          </a:xfrm>
        </p:spPr>
        <p:txBody>
          <a:bodyPr>
            <a:normAutofit/>
          </a:bodyPr>
          <a:lstStyle/>
          <a:p>
            <a:r>
              <a:rPr lang="en-US"/>
              <a:t>Where Can You Find More Information</a:t>
            </a:r>
          </a:p>
        </p:txBody>
      </p:sp>
      <p:sp>
        <p:nvSpPr>
          <p:cNvPr id="3" name="Content Placeholder 2"/>
          <p:cNvSpPr>
            <a:spLocks noGrp="1"/>
          </p:cNvSpPr>
          <p:nvPr>
            <p:ph sz="quarter" idx="13"/>
          </p:nvPr>
        </p:nvSpPr>
        <p:spPr>
          <a:xfrm>
            <a:off x="768096" y="2286000"/>
            <a:ext cx="4550113" cy="4023360"/>
          </a:xfrm>
        </p:spPr>
        <p:txBody>
          <a:bodyPr>
            <a:normAutofit/>
          </a:bodyPr>
          <a:lstStyle/>
          <a:p>
            <a:pPr marL="0" indent="0">
              <a:buNone/>
            </a:pPr>
            <a:endParaRPr lang="en-US" dirty="0"/>
          </a:p>
          <a:p>
            <a:r>
              <a:rPr lang="en-US" dirty="0"/>
              <a:t>NSES Parent &amp; Student Handbook</a:t>
            </a:r>
          </a:p>
          <a:p>
            <a:endParaRPr lang="en-US" dirty="0"/>
          </a:p>
          <a:p>
            <a:pPr lvl="1"/>
            <a:r>
              <a:rPr lang="en-US" dirty="0"/>
              <a:t>Overview of Title 1</a:t>
            </a:r>
          </a:p>
          <a:p>
            <a:pPr lvl="1"/>
            <a:r>
              <a:rPr lang="en-US" dirty="0"/>
              <a:t>Title 1 Newsletter</a:t>
            </a:r>
          </a:p>
          <a:p>
            <a:pPr lvl="1"/>
            <a:r>
              <a:rPr lang="en-US" dirty="0"/>
              <a:t>School Compact</a:t>
            </a:r>
          </a:p>
          <a:p>
            <a:pPr lvl="1"/>
            <a:r>
              <a:rPr lang="en-US" dirty="0"/>
              <a:t>Title 1 Project Review</a:t>
            </a:r>
          </a:p>
          <a:p>
            <a:endParaRPr lang="en-US" dirty="0"/>
          </a:p>
        </p:txBody>
      </p:sp>
      <p:pic>
        <p:nvPicPr>
          <p:cNvPr id="5" name="Picture 4">
            <a:extLst>
              <a:ext uri="{FF2B5EF4-FFF2-40B4-BE49-F238E27FC236}">
                <a16:creationId xmlns:a16="http://schemas.microsoft.com/office/drawing/2014/main" id="{F88341F2-3EAF-C193-F501-74249C5F893B}"/>
              </a:ext>
            </a:extLst>
          </p:cNvPr>
          <p:cNvPicPr>
            <a:picLocks noChangeAspect="1"/>
          </p:cNvPicPr>
          <p:nvPr/>
        </p:nvPicPr>
        <p:blipFill rotWithShape="1">
          <a:blip r:embed="rId2"/>
          <a:srcRect l="36412" r="35046"/>
          <a:stretch/>
        </p:blipFill>
        <p:spPr>
          <a:xfrm>
            <a:off x="5664199" y="10"/>
            <a:ext cx="3479800" cy="6857990"/>
          </a:xfrm>
          <a:prstGeom prst="rect">
            <a:avLst/>
          </a:prstGeom>
        </p:spPr>
      </p:pic>
    </p:spTree>
    <p:extLst>
      <p:ext uri="{BB962C8B-B14F-4D97-AF65-F5344CB8AC3E}">
        <p14:creationId xmlns:p14="http://schemas.microsoft.com/office/powerpoint/2010/main" val="267343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A8405D7-E849-437B-A084-1257F5F00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75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4059A5D-5FDD-4BF4-89A0-FDAD595718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457"/>
            <a:ext cx="9141714" cy="22855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8096" y="4971088"/>
            <a:ext cx="7290054" cy="1499616"/>
          </a:xfrm>
        </p:spPr>
        <p:txBody>
          <a:bodyPr>
            <a:normAutofit/>
          </a:bodyPr>
          <a:lstStyle/>
          <a:p>
            <a:r>
              <a:rPr lang="en-US">
                <a:solidFill>
                  <a:srgbClr val="FFFFFF"/>
                </a:solidFill>
              </a:rPr>
              <a:t>Where You Can Find More Information</a:t>
            </a:r>
          </a:p>
        </p:txBody>
      </p:sp>
      <p:cxnSp>
        <p:nvCxnSpPr>
          <p:cNvPr id="24" name="Straight Connector 23">
            <a:extLst>
              <a:ext uri="{FF2B5EF4-FFF2-40B4-BE49-F238E27FC236}">
                <a16:creationId xmlns:a16="http://schemas.microsoft.com/office/drawing/2014/main" id="{76B4AFFF-E7DD-4D29-91D3-C6FEECACAA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5242273"/>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38" name="Content Placeholder 2">
            <a:extLst>
              <a:ext uri="{FF2B5EF4-FFF2-40B4-BE49-F238E27FC236}">
                <a16:creationId xmlns:a16="http://schemas.microsoft.com/office/drawing/2014/main" id="{6CD89017-0197-BCEB-D2E7-2DA2C9E161AE}"/>
              </a:ext>
            </a:extLst>
          </p:cNvPr>
          <p:cNvGraphicFramePr>
            <a:graphicFrameLocks noGrp="1"/>
          </p:cNvGraphicFramePr>
          <p:nvPr>
            <p:ph sz="quarter" idx="13"/>
            <p:extLst>
              <p:ext uri="{D42A27DB-BD31-4B8C-83A1-F6EECF244321}">
                <p14:modId xmlns:p14="http://schemas.microsoft.com/office/powerpoint/2010/main" val="1048742750"/>
              </p:ext>
            </p:extLst>
          </p:nvPr>
        </p:nvGraphicFramePr>
        <p:xfrm>
          <a:off x="482203" y="642938"/>
          <a:ext cx="8172450" cy="3355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4873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05E0CE8A-B373-428C-8818-499181F94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1" y="643467"/>
            <a:ext cx="2561709" cy="5571066"/>
          </a:xfrm>
        </p:spPr>
        <p:txBody>
          <a:bodyPr>
            <a:normAutofit fontScale="90000"/>
          </a:bodyPr>
          <a:lstStyle/>
          <a:p>
            <a:pPr algn="ctr"/>
            <a:br>
              <a:rPr lang="en-US" dirty="0">
                <a:solidFill>
                  <a:srgbClr val="FFFFFF"/>
                </a:solidFill>
              </a:rPr>
            </a:br>
            <a:br>
              <a:rPr lang="en-US" dirty="0">
                <a:solidFill>
                  <a:srgbClr val="FFFFFF"/>
                </a:solidFill>
              </a:rPr>
            </a:br>
            <a:r>
              <a:rPr lang="en-US" dirty="0">
                <a:solidFill>
                  <a:srgbClr val="FFFFFF"/>
                </a:solidFill>
              </a:rPr>
              <a:t>School Renewal Plan (SRP)</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graphicFrame>
        <p:nvGraphicFramePr>
          <p:cNvPr id="12" name="Content Placeholder 2">
            <a:extLst>
              <a:ext uri="{FF2B5EF4-FFF2-40B4-BE49-F238E27FC236}">
                <a16:creationId xmlns:a16="http://schemas.microsoft.com/office/drawing/2014/main" id="{5319F1DD-4A20-4490-25F1-C8C50E150A2B}"/>
              </a:ext>
            </a:extLst>
          </p:cNvPr>
          <p:cNvGraphicFramePr>
            <a:graphicFrameLocks noGrp="1"/>
          </p:cNvGraphicFramePr>
          <p:nvPr>
            <p:ph sz="quarter" idx="13"/>
            <p:extLst>
              <p:ext uri="{D42A27DB-BD31-4B8C-83A1-F6EECF244321}">
                <p14:modId xmlns:p14="http://schemas.microsoft.com/office/powerpoint/2010/main" val="845764806"/>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1614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05E0CE8A-B373-428C-8818-499181F94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1" y="643467"/>
            <a:ext cx="2561709" cy="5571066"/>
          </a:xfrm>
        </p:spPr>
        <p:txBody>
          <a:bodyPr>
            <a:normAutofit fontScale="90000"/>
          </a:bodyPr>
          <a:lstStyle/>
          <a:p>
            <a:pPr algn="ct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r>
              <a:rPr lang="en-US" dirty="0">
                <a:solidFill>
                  <a:srgbClr val="FFFFFF"/>
                </a:solidFill>
              </a:rPr>
              <a:t>Continuous Improvement Plan (CIP)</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graphicFrame>
        <p:nvGraphicFramePr>
          <p:cNvPr id="12" name="Content Placeholder 2">
            <a:extLst>
              <a:ext uri="{FF2B5EF4-FFF2-40B4-BE49-F238E27FC236}">
                <a16:creationId xmlns:a16="http://schemas.microsoft.com/office/drawing/2014/main" id="{5319F1DD-4A20-4490-25F1-C8C50E150A2B}"/>
              </a:ext>
            </a:extLst>
          </p:cNvPr>
          <p:cNvGraphicFramePr>
            <a:graphicFrameLocks noGrp="1"/>
          </p:cNvGraphicFramePr>
          <p:nvPr>
            <p:ph sz="quarter" idx="13"/>
            <p:extLst>
              <p:ext uri="{D42A27DB-BD31-4B8C-83A1-F6EECF244321}">
                <p14:modId xmlns:p14="http://schemas.microsoft.com/office/powerpoint/2010/main" val="2696246557"/>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654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normAutofit/>
          </a:bodyPr>
          <a:lstStyle/>
          <a:p>
            <a:r>
              <a:rPr lang="en-US"/>
              <a:t>What is Title 1?</a:t>
            </a:r>
          </a:p>
        </p:txBody>
      </p:sp>
      <p:graphicFrame>
        <p:nvGraphicFramePr>
          <p:cNvPr id="5" name="Content Placeholder 2">
            <a:extLst>
              <a:ext uri="{FF2B5EF4-FFF2-40B4-BE49-F238E27FC236}">
                <a16:creationId xmlns:a16="http://schemas.microsoft.com/office/drawing/2014/main" id="{E3832A95-EC2C-900D-55DC-8C745CBF8E88}"/>
              </a:ext>
            </a:extLst>
          </p:cNvPr>
          <p:cNvGraphicFramePr>
            <a:graphicFrameLocks noGrp="1"/>
          </p:cNvGraphicFramePr>
          <p:nvPr>
            <p:ph sz="quarter" idx="13"/>
            <p:extLst>
              <p:ext uri="{D42A27DB-BD31-4B8C-83A1-F6EECF244321}">
                <p14:modId xmlns:p14="http://schemas.microsoft.com/office/powerpoint/2010/main" val="3889808543"/>
              </p:ext>
            </p:extLst>
          </p:nvPr>
        </p:nvGraphicFramePr>
        <p:xfrm>
          <a:off x="767953" y="2286000"/>
          <a:ext cx="7290197"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4737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5E0CE8A-B373-428C-8818-499181F94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1" y="643467"/>
            <a:ext cx="2561709" cy="5571066"/>
          </a:xfrm>
        </p:spPr>
        <p:txBody>
          <a:bodyPr>
            <a:normAutofit/>
          </a:bodyPr>
          <a:lstStyle/>
          <a:p>
            <a:r>
              <a:rPr lang="en-US">
                <a:solidFill>
                  <a:srgbClr val="FFFFFF"/>
                </a:solidFill>
              </a:rPr>
              <a:t>What is Title 1?</a:t>
            </a:r>
          </a:p>
        </p:txBody>
      </p:sp>
      <p:graphicFrame>
        <p:nvGraphicFramePr>
          <p:cNvPr id="7" name="Content Placeholder 2">
            <a:extLst>
              <a:ext uri="{FF2B5EF4-FFF2-40B4-BE49-F238E27FC236}">
                <a16:creationId xmlns:a16="http://schemas.microsoft.com/office/drawing/2014/main" id="{8D75AFE2-A3CA-8A95-69C1-03A4926DD776}"/>
              </a:ext>
            </a:extLst>
          </p:cNvPr>
          <p:cNvGraphicFramePr>
            <a:graphicFrameLocks noGrp="1"/>
          </p:cNvGraphicFramePr>
          <p:nvPr>
            <p:ph sz="quarter" idx="13"/>
            <p:extLst>
              <p:ext uri="{D42A27DB-BD31-4B8C-83A1-F6EECF244321}">
                <p14:modId xmlns:p14="http://schemas.microsoft.com/office/powerpoint/2010/main" val="197289839"/>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7327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65000" sy="65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sp>
        <p:nvSpPr>
          <p:cNvPr id="18" name="Rectangle 9">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0515" y="643461"/>
            <a:ext cx="5740884" cy="557106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163333" y="753167"/>
            <a:ext cx="5255248" cy="1245732"/>
          </a:xfrm>
        </p:spPr>
        <p:txBody>
          <a:bodyPr anchor="t">
            <a:normAutofit/>
          </a:bodyPr>
          <a:lstStyle/>
          <a:p>
            <a:pPr algn="ctr"/>
            <a:r>
              <a:rPr lang="en-US" dirty="0">
                <a:solidFill>
                  <a:srgbClr val="FFFFFF"/>
                </a:solidFill>
              </a:rPr>
              <a:t>How Do We Qualify For Title 1 Funds?</a:t>
            </a:r>
          </a:p>
        </p:txBody>
      </p:sp>
      <p:sp>
        <p:nvSpPr>
          <p:cNvPr id="19" name="Content Placeholder 2"/>
          <p:cNvSpPr>
            <a:spLocks noGrp="1"/>
          </p:cNvSpPr>
          <p:nvPr>
            <p:ph sz="quarter" idx="13"/>
          </p:nvPr>
        </p:nvSpPr>
        <p:spPr>
          <a:xfrm>
            <a:off x="3143279" y="2004180"/>
            <a:ext cx="5255249" cy="3450370"/>
          </a:xfrm>
        </p:spPr>
        <p:txBody>
          <a:bodyPr anchor="b">
            <a:normAutofit fontScale="85000" lnSpcReduction="20000"/>
          </a:bodyPr>
          <a:lstStyle/>
          <a:p>
            <a:endParaRPr lang="en-US" sz="1400" dirty="0">
              <a:solidFill>
                <a:srgbClr val="FFFFFF"/>
              </a:solidFill>
            </a:endParaRPr>
          </a:p>
          <a:p>
            <a:r>
              <a:rPr lang="en-US" dirty="0">
                <a:solidFill>
                  <a:srgbClr val="FFFFFF"/>
                </a:solidFill>
              </a:rPr>
              <a:t>Title I schools within the district are selected based on information obtained from:</a:t>
            </a:r>
          </a:p>
          <a:p>
            <a:pPr lvl="1"/>
            <a:r>
              <a:rPr lang="en-US" sz="2000" dirty="0">
                <a:solidFill>
                  <a:srgbClr val="FFFFFF"/>
                </a:solidFill>
              </a:rPr>
              <a:t>The 135th Day Attendance Count</a:t>
            </a:r>
          </a:p>
          <a:p>
            <a:pPr lvl="1"/>
            <a:r>
              <a:rPr lang="en-US" sz="2000" dirty="0">
                <a:solidFill>
                  <a:srgbClr val="FFFFFF"/>
                </a:solidFill>
              </a:rPr>
              <a:t>The percentage of students who are on free and reduced lunch. </a:t>
            </a:r>
          </a:p>
          <a:p>
            <a:endParaRPr lang="en-US" dirty="0">
              <a:solidFill>
                <a:srgbClr val="FFFFFF"/>
              </a:solidFill>
            </a:endParaRPr>
          </a:p>
          <a:p>
            <a:r>
              <a:rPr lang="en-US" dirty="0">
                <a:solidFill>
                  <a:srgbClr val="FFFFFF"/>
                </a:solidFill>
              </a:rPr>
              <a:t>A poverty index for all of the schools in the district is determined and the schools are ranked from highest poverty index to lowest. </a:t>
            </a:r>
          </a:p>
          <a:p>
            <a:endParaRPr lang="en-US" dirty="0">
              <a:solidFill>
                <a:srgbClr val="FFFFFF"/>
              </a:solidFill>
            </a:endParaRPr>
          </a:p>
          <a:p>
            <a:r>
              <a:rPr lang="en-US" dirty="0">
                <a:solidFill>
                  <a:srgbClr val="FFFFFF"/>
                </a:solidFill>
              </a:rPr>
              <a:t>Northside is ranked 4</a:t>
            </a:r>
            <a:r>
              <a:rPr lang="en-US" baseline="30000" dirty="0">
                <a:solidFill>
                  <a:srgbClr val="FFFFFF"/>
                </a:solidFill>
              </a:rPr>
              <a:t>th</a:t>
            </a:r>
            <a:r>
              <a:rPr lang="en-US" dirty="0">
                <a:solidFill>
                  <a:srgbClr val="FFFFFF"/>
                </a:solidFill>
              </a:rPr>
              <a:t>  highest in the district.</a:t>
            </a:r>
          </a:p>
          <a:p>
            <a:endParaRPr lang="en-US" sz="1400" dirty="0">
              <a:solidFill>
                <a:srgbClr val="FFFFFF"/>
              </a:solidFill>
            </a:endParaRPr>
          </a:p>
        </p:txBody>
      </p:sp>
      <p:cxnSp>
        <p:nvCxnSpPr>
          <p:cNvPr id="20" name="Straight Connector 11">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43237" y="4576004"/>
            <a:ext cx="3429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319447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05E0CE8A-B373-428C-8818-499181F94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1" y="643467"/>
            <a:ext cx="2561709" cy="5571066"/>
          </a:xfrm>
        </p:spPr>
        <p:txBody>
          <a:bodyPr>
            <a:normAutofit/>
          </a:bodyPr>
          <a:lstStyle/>
          <a:p>
            <a:pPr algn="ctr"/>
            <a:r>
              <a:rPr lang="en-US" dirty="0">
                <a:solidFill>
                  <a:srgbClr val="FFFFFF"/>
                </a:solidFill>
              </a:rPr>
              <a:t>Who Benefits from Title 1 Funds?</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graphicFrame>
        <p:nvGraphicFramePr>
          <p:cNvPr id="12" name="Content Placeholder 2">
            <a:extLst>
              <a:ext uri="{FF2B5EF4-FFF2-40B4-BE49-F238E27FC236}">
                <a16:creationId xmlns:a16="http://schemas.microsoft.com/office/drawing/2014/main" id="{5319F1DD-4A20-4490-25F1-C8C50E150A2B}"/>
              </a:ext>
            </a:extLst>
          </p:cNvPr>
          <p:cNvGraphicFramePr>
            <a:graphicFrameLocks noGrp="1"/>
          </p:cNvGraphicFramePr>
          <p:nvPr>
            <p:ph sz="quarter" idx="13"/>
            <p:extLst>
              <p:ext uri="{D42A27DB-BD31-4B8C-83A1-F6EECF244321}">
                <p14:modId xmlns:p14="http://schemas.microsoft.com/office/powerpoint/2010/main" val="1976056614"/>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7305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3591" y="804333"/>
            <a:ext cx="2543925" cy="5249334"/>
          </a:xfrm>
        </p:spPr>
        <p:txBody>
          <a:bodyPr>
            <a:normAutofit/>
          </a:bodyPr>
          <a:lstStyle/>
          <a:p>
            <a:pPr algn="ctr"/>
            <a:r>
              <a:rPr lang="en-US" dirty="0">
                <a:solidFill>
                  <a:srgbClr val="FFFFFF"/>
                </a:solidFill>
              </a:rPr>
              <a:t>What Do the Title 1 Funds Provide?</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sp>
        <p:nvSpPr>
          <p:cNvPr id="3" name="Content Placeholder 2"/>
          <p:cNvSpPr>
            <a:spLocks noGrp="1"/>
          </p:cNvSpPr>
          <p:nvPr>
            <p:ph sz="quarter" idx="13"/>
          </p:nvPr>
        </p:nvSpPr>
        <p:spPr>
          <a:xfrm>
            <a:off x="3713286" y="804333"/>
            <a:ext cx="4729502" cy="5249334"/>
          </a:xfrm>
        </p:spPr>
        <p:txBody>
          <a:bodyPr anchor="ctr">
            <a:normAutofit/>
          </a:bodyPr>
          <a:lstStyle/>
          <a:p>
            <a:endParaRPr lang="en-US" dirty="0"/>
          </a:p>
          <a:p>
            <a:endParaRPr lang="en-US" dirty="0"/>
          </a:p>
          <a:p>
            <a:endParaRPr lang="en-US" dirty="0"/>
          </a:p>
          <a:p>
            <a:r>
              <a:rPr lang="en-US" dirty="0"/>
              <a:t>Northside’s allocation for the 2024-2025 school year is: $422,500.</a:t>
            </a:r>
          </a:p>
          <a:p>
            <a:endParaRPr lang="en-US" dirty="0"/>
          </a:p>
          <a:p>
            <a:endParaRPr lang="en-US" dirty="0"/>
          </a:p>
        </p:txBody>
      </p:sp>
    </p:spTree>
    <p:extLst>
      <p:ext uri="{BB962C8B-B14F-4D97-AF65-F5344CB8AC3E}">
        <p14:creationId xmlns:p14="http://schemas.microsoft.com/office/powerpoint/2010/main" val="1478813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05E0CE8A-B373-428C-8818-499181F94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1" y="643467"/>
            <a:ext cx="2561709" cy="5571066"/>
          </a:xfrm>
        </p:spPr>
        <p:txBody>
          <a:bodyPr>
            <a:normAutofit/>
          </a:bodyPr>
          <a:lstStyle/>
          <a:p>
            <a:r>
              <a:rPr lang="en-US" dirty="0">
                <a:solidFill>
                  <a:srgbClr val="FFFFFF"/>
                </a:solidFill>
              </a:rPr>
              <a:t>What Do the Title 1 Funds Provide?</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graphicFrame>
        <p:nvGraphicFramePr>
          <p:cNvPr id="16" name="Content Placeholder 2">
            <a:extLst>
              <a:ext uri="{FF2B5EF4-FFF2-40B4-BE49-F238E27FC236}">
                <a16:creationId xmlns:a16="http://schemas.microsoft.com/office/drawing/2014/main" id="{9A909765-377B-7ADF-49A8-0B57A7B5C58D}"/>
              </a:ext>
            </a:extLst>
          </p:cNvPr>
          <p:cNvGraphicFramePr>
            <a:graphicFrameLocks noGrp="1"/>
          </p:cNvGraphicFramePr>
          <p:nvPr>
            <p:ph sz="quarter" idx="13"/>
            <p:extLst>
              <p:ext uri="{D42A27DB-BD31-4B8C-83A1-F6EECF244321}">
                <p14:modId xmlns:p14="http://schemas.microsoft.com/office/powerpoint/2010/main" val="931830214"/>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7052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16">
            <a:extLst>
              <a:ext uri="{FF2B5EF4-FFF2-40B4-BE49-F238E27FC236}">
                <a16:creationId xmlns:a16="http://schemas.microsoft.com/office/drawing/2014/main" id="{D654DB25-410A-44B7-8058-3193D21EAF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0" name="Rectangle 9">
            <a:extLst>
              <a:ext uri="{FF2B5EF4-FFF2-40B4-BE49-F238E27FC236}">
                <a16:creationId xmlns:a16="http://schemas.microsoft.com/office/drawing/2014/main" id="{9FAFEBEB-E7DF-4119-99EC-3C2C5F3C7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60" y="321731"/>
            <a:ext cx="4266015" cy="6214535"/>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748" y="965200"/>
            <a:ext cx="3517454" cy="4815596"/>
          </a:xfrm>
        </p:spPr>
        <p:txBody>
          <a:bodyPr>
            <a:normAutofit/>
          </a:bodyPr>
          <a:lstStyle/>
          <a:p>
            <a:pPr algn="ctr"/>
            <a:r>
              <a:rPr lang="en-US" dirty="0">
                <a:solidFill>
                  <a:srgbClr val="FFFFFF"/>
                </a:solidFill>
              </a:rPr>
              <a:t>What Do the Title 1 Funds Provide?</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sp>
        <p:nvSpPr>
          <p:cNvPr id="12" name="Rectangle 11">
            <a:extLst>
              <a:ext uri="{FF2B5EF4-FFF2-40B4-BE49-F238E27FC236}">
                <a16:creationId xmlns:a16="http://schemas.microsoft.com/office/drawing/2014/main" id="{8E25F227-C9F5-44BC-8ECE-188763D85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2325" y="321732"/>
            <a:ext cx="4270376" cy="62145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4995798" y="974875"/>
            <a:ext cx="3543430" cy="4852362"/>
          </a:xfrm>
        </p:spPr>
        <p:txBody>
          <a:bodyPr anchor="ctr">
            <a:normAutofit/>
          </a:bodyPr>
          <a:lstStyle/>
          <a:p>
            <a:pPr lvl="1"/>
            <a:endParaRPr lang="en-US" dirty="0">
              <a:solidFill>
                <a:srgbClr val="FFFFFF"/>
              </a:solidFill>
            </a:endParaRPr>
          </a:p>
          <a:p>
            <a:r>
              <a:rPr lang="en-US" b="1" dirty="0">
                <a:solidFill>
                  <a:srgbClr val="FFFFFF"/>
                </a:solidFill>
              </a:rPr>
              <a:t>Computer Software</a:t>
            </a:r>
          </a:p>
          <a:p>
            <a:pPr lvl="1"/>
            <a:r>
              <a:rPr lang="en-US" dirty="0">
                <a:solidFill>
                  <a:srgbClr val="FFFFFF"/>
                </a:solidFill>
              </a:rPr>
              <a:t>Pebble Go! – Reading and Research database for 4K – 3</a:t>
            </a:r>
            <a:r>
              <a:rPr lang="en-US" baseline="30000" dirty="0">
                <a:solidFill>
                  <a:srgbClr val="FFFFFF"/>
                </a:solidFill>
              </a:rPr>
              <a:t>rd</a:t>
            </a:r>
            <a:r>
              <a:rPr lang="en-US" dirty="0">
                <a:solidFill>
                  <a:srgbClr val="FFFFFF"/>
                </a:solidFill>
              </a:rPr>
              <a:t> grade students</a:t>
            </a:r>
          </a:p>
          <a:p>
            <a:pPr lvl="1"/>
            <a:r>
              <a:rPr lang="en-US" dirty="0">
                <a:solidFill>
                  <a:srgbClr val="FFFFFF"/>
                </a:solidFill>
              </a:rPr>
              <a:t>Learning A-Z</a:t>
            </a:r>
          </a:p>
          <a:p>
            <a:pPr lvl="1"/>
            <a:r>
              <a:rPr lang="en-US" dirty="0" err="1">
                <a:solidFill>
                  <a:srgbClr val="FFFFFF"/>
                </a:solidFill>
              </a:rPr>
              <a:t>Razkids</a:t>
            </a:r>
            <a:endParaRPr lang="en-US" dirty="0">
              <a:solidFill>
                <a:srgbClr val="FFFFFF"/>
              </a:solidFill>
            </a:endParaRPr>
          </a:p>
          <a:p>
            <a:pPr lvl="1"/>
            <a:r>
              <a:rPr lang="en-US" dirty="0" err="1">
                <a:solidFill>
                  <a:srgbClr val="FFFFFF"/>
                </a:solidFill>
              </a:rPr>
              <a:t>BrainPop</a:t>
            </a:r>
            <a:endParaRPr lang="en-US" dirty="0">
              <a:solidFill>
                <a:srgbClr val="FFFFFF"/>
              </a:solidFill>
            </a:endParaRPr>
          </a:p>
          <a:p>
            <a:pPr lvl="1"/>
            <a:r>
              <a:rPr lang="en-US" dirty="0" err="1">
                <a:solidFill>
                  <a:srgbClr val="FFFFFF"/>
                </a:solidFill>
              </a:rPr>
              <a:t>Bookflix</a:t>
            </a:r>
            <a:r>
              <a:rPr lang="en-US" dirty="0">
                <a:solidFill>
                  <a:srgbClr val="FFFFFF"/>
                </a:solidFill>
              </a:rPr>
              <a:t> (true, freedom, science)</a:t>
            </a:r>
          </a:p>
          <a:p>
            <a:pPr lvl="1"/>
            <a:r>
              <a:rPr lang="en-US" dirty="0" err="1">
                <a:solidFill>
                  <a:srgbClr val="FFFFFF"/>
                </a:solidFill>
              </a:rPr>
              <a:t>Flowcabulary</a:t>
            </a:r>
            <a:endParaRPr lang="en-US" dirty="0">
              <a:solidFill>
                <a:srgbClr val="FFFFFF"/>
              </a:solidFill>
            </a:endParaRPr>
          </a:p>
          <a:p>
            <a:pPr lvl="1"/>
            <a:endParaRPr lang="en-US" dirty="0">
              <a:solidFill>
                <a:srgbClr val="FFFFFF"/>
              </a:solidFill>
            </a:endParaRPr>
          </a:p>
        </p:txBody>
      </p:sp>
    </p:spTree>
    <p:extLst>
      <p:ext uri="{BB962C8B-B14F-4D97-AF65-F5344CB8AC3E}">
        <p14:creationId xmlns:p14="http://schemas.microsoft.com/office/powerpoint/2010/main" val="203071996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16">
            <a:extLst>
              <a:ext uri="{FF2B5EF4-FFF2-40B4-BE49-F238E27FC236}">
                <a16:creationId xmlns:a16="http://schemas.microsoft.com/office/drawing/2014/main" id="{D654DB25-410A-44B7-8058-3193D21EAF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0" name="Rectangle 9">
            <a:extLst>
              <a:ext uri="{FF2B5EF4-FFF2-40B4-BE49-F238E27FC236}">
                <a16:creationId xmlns:a16="http://schemas.microsoft.com/office/drawing/2014/main" id="{9FAFEBEB-E7DF-4119-99EC-3C2C5F3C7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60" y="321731"/>
            <a:ext cx="4266015" cy="6214535"/>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748" y="965200"/>
            <a:ext cx="3517454" cy="4815596"/>
          </a:xfrm>
        </p:spPr>
        <p:txBody>
          <a:bodyPr>
            <a:normAutofit/>
          </a:bodyPr>
          <a:lstStyle/>
          <a:p>
            <a:pPr algn="ctr"/>
            <a:r>
              <a:rPr lang="en-US" dirty="0">
                <a:solidFill>
                  <a:srgbClr val="FFFFFF"/>
                </a:solidFill>
              </a:rPr>
              <a:t>What Do the Title 1 Funds Provide?</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sp>
        <p:nvSpPr>
          <p:cNvPr id="12" name="Rectangle 11">
            <a:extLst>
              <a:ext uri="{FF2B5EF4-FFF2-40B4-BE49-F238E27FC236}">
                <a16:creationId xmlns:a16="http://schemas.microsoft.com/office/drawing/2014/main" id="{8E25F227-C9F5-44BC-8ECE-188763D85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2325" y="321732"/>
            <a:ext cx="4270376" cy="62145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4995798" y="974875"/>
            <a:ext cx="3543430" cy="4852362"/>
          </a:xfrm>
        </p:spPr>
        <p:txBody>
          <a:bodyPr anchor="ctr">
            <a:normAutofit/>
          </a:bodyPr>
          <a:lstStyle/>
          <a:p>
            <a:pPr marL="342202" lvl="2" indent="0">
              <a:buNone/>
            </a:pPr>
            <a:endParaRPr lang="en-US">
              <a:solidFill>
                <a:srgbClr val="FFFFFF"/>
              </a:solidFill>
            </a:endParaRPr>
          </a:p>
          <a:p>
            <a:pPr marL="342202" lvl="2" indent="0">
              <a:buNone/>
            </a:pPr>
            <a:endParaRPr lang="en-US">
              <a:solidFill>
                <a:srgbClr val="FFFFFF"/>
              </a:solidFill>
            </a:endParaRPr>
          </a:p>
          <a:p>
            <a:r>
              <a:rPr lang="en-US" b="1">
                <a:solidFill>
                  <a:srgbClr val="FFFFFF"/>
                </a:solidFill>
              </a:rPr>
              <a:t>Parent and Family Support</a:t>
            </a:r>
          </a:p>
          <a:p>
            <a:pPr lvl="1"/>
            <a:r>
              <a:rPr lang="en-US">
                <a:solidFill>
                  <a:srgbClr val="FFFFFF"/>
                </a:solidFill>
              </a:rPr>
              <a:t>Title 1 Parent and Family Engagement Nights – materials, supplies, food, etc.</a:t>
            </a:r>
          </a:p>
          <a:p>
            <a:pPr lvl="2"/>
            <a:r>
              <a:rPr lang="en-US">
                <a:solidFill>
                  <a:srgbClr val="FFFFFF"/>
                </a:solidFill>
              </a:rPr>
              <a:t>Literacy Picnic, Lunch &amp; Learn, Title I Meeting, Coffee with the Administration, etc.</a:t>
            </a:r>
          </a:p>
          <a:p>
            <a:pPr lvl="2"/>
            <a:endParaRPr lang="en-US">
              <a:solidFill>
                <a:srgbClr val="FFFFFF"/>
              </a:solidFill>
            </a:endParaRPr>
          </a:p>
        </p:txBody>
      </p:sp>
    </p:spTree>
    <p:extLst>
      <p:ext uri="{BB962C8B-B14F-4D97-AF65-F5344CB8AC3E}">
        <p14:creationId xmlns:p14="http://schemas.microsoft.com/office/powerpoint/2010/main" val="3838025190"/>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{7DEE3175-99B8-2C43-BFB5-DC287B7F16F7}tf10001061</Template>
  <TotalTime>957</TotalTime>
  <Words>873</Words>
  <Application>Microsoft Office PowerPoint</Application>
  <PresentationFormat>On-screen Show (4:3)</PresentationFormat>
  <Paragraphs>90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Tw Cen MT</vt:lpstr>
      <vt:lpstr>Tw Cen MT Condensed</vt:lpstr>
      <vt:lpstr>Wingdings 3</vt:lpstr>
      <vt:lpstr>Integral</vt:lpstr>
      <vt:lpstr>Title 1 at Northside Elementary School of the arts</vt:lpstr>
      <vt:lpstr>What is Title 1?</vt:lpstr>
      <vt:lpstr>What is Title 1?</vt:lpstr>
      <vt:lpstr>How Do We Qualify For Title 1 Funds?</vt:lpstr>
      <vt:lpstr>Who Benefits from Title 1 Funds?      </vt:lpstr>
      <vt:lpstr>What Do the Title 1 Funds Provide?    </vt:lpstr>
      <vt:lpstr>What Do the Title 1 Funds Provide?     </vt:lpstr>
      <vt:lpstr>What Do the Title 1 Funds Provide?    </vt:lpstr>
      <vt:lpstr>What Do the Title 1 Funds Provide?    </vt:lpstr>
      <vt:lpstr>Parent and Family Engagement    </vt:lpstr>
      <vt:lpstr>Where Can You Find More Information</vt:lpstr>
      <vt:lpstr>Where You Can Find More Information</vt:lpstr>
      <vt:lpstr>  School Renewal Plan (SRP)       </vt:lpstr>
      <vt:lpstr>     Continuous Improvement Plan (CIP)      </vt:lpstr>
    </vt:vector>
  </TitlesOfParts>
  <Company>RH3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 at Finley Road</dc:title>
  <dc:creator>Christopher Roorda</dc:creator>
  <cp:lastModifiedBy>Jill Williams</cp:lastModifiedBy>
  <cp:revision>72</cp:revision>
  <cp:lastPrinted>2023-08-02T16:51:35Z</cp:lastPrinted>
  <dcterms:created xsi:type="dcterms:W3CDTF">2013-09-23T13:04:29Z</dcterms:created>
  <dcterms:modified xsi:type="dcterms:W3CDTF">2024-09-03T12:24:24Z</dcterms:modified>
</cp:coreProperties>
</file>